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9.jpg" ContentType="image/png"/>
  <Override PartName="/ppt/media/image2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3" r:id="rId14"/>
    <p:sldId id="271" r:id="rId15"/>
    <p:sldId id="272" r:id="rId16"/>
    <p:sldId id="268" r:id="rId17"/>
    <p:sldId id="287" r:id="rId18"/>
    <p:sldId id="270" r:id="rId19"/>
    <p:sldId id="277" r:id="rId20"/>
    <p:sldId id="278" r:id="rId21"/>
    <p:sldId id="279" r:id="rId22"/>
    <p:sldId id="280" r:id="rId23"/>
    <p:sldId id="281" r:id="rId24"/>
    <p:sldId id="293" r:id="rId25"/>
    <p:sldId id="294" r:id="rId26"/>
    <p:sldId id="282" r:id="rId27"/>
    <p:sldId id="285" r:id="rId28"/>
    <p:sldId id="284" r:id="rId29"/>
    <p:sldId id="286" r:id="rId30"/>
    <p:sldId id="289" r:id="rId31"/>
    <p:sldId id="290" r:id="rId32"/>
    <p:sldId id="283" r:id="rId33"/>
    <p:sldId id="291" r:id="rId34"/>
    <p:sldId id="292" r:id="rId35"/>
    <p:sldId id="274" r:id="rId36"/>
    <p:sldId id="275" r:id="rId37"/>
    <p:sldId id="276"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20"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C676E5-D404-4E5A-BCDD-7C2028439362}" type="datetimeFigureOut">
              <a:rPr lang="en-IN" smtClean="0"/>
              <a:t>24-09-2020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3B61A-1EC9-485D-80D4-8EA1FBF200B2}" type="slidenum">
              <a:rPr lang="en-IN" smtClean="0"/>
              <a:t>‹#›</a:t>
            </a:fld>
            <a:endParaRPr lang="en-IN"/>
          </a:p>
        </p:txBody>
      </p:sp>
    </p:spTree>
    <p:extLst>
      <p:ext uri="{BB962C8B-B14F-4D97-AF65-F5344CB8AC3E}">
        <p14:creationId xmlns:p14="http://schemas.microsoft.com/office/powerpoint/2010/main" val="470528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043B61A-1EC9-485D-80D4-8EA1FBF200B2}" type="slidenum">
              <a:rPr lang="en-IN" smtClean="0"/>
              <a:t>2</a:t>
            </a:fld>
            <a:endParaRPr lang="en-IN" dirty="0"/>
          </a:p>
        </p:txBody>
      </p:sp>
    </p:spTree>
    <p:extLst>
      <p:ext uri="{BB962C8B-B14F-4D97-AF65-F5344CB8AC3E}">
        <p14:creationId xmlns:p14="http://schemas.microsoft.com/office/powerpoint/2010/main" val="1016256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043B61A-1EC9-485D-80D4-8EA1FBF200B2}" type="slidenum">
              <a:rPr lang="en-IN" smtClean="0"/>
              <a:t>4</a:t>
            </a:fld>
            <a:endParaRPr lang="en-IN" dirty="0"/>
          </a:p>
        </p:txBody>
      </p:sp>
    </p:spTree>
    <p:extLst>
      <p:ext uri="{BB962C8B-B14F-4D97-AF65-F5344CB8AC3E}">
        <p14:creationId xmlns:p14="http://schemas.microsoft.com/office/powerpoint/2010/main" val="1839230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B956DF-E703-40B6-A359-B74CD4C8ACD5}"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B67D29-4815-4877-97D9-97D79B7A9EBB}"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0C5CAA-26FF-4A35-8FF4-B7B814300187}"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1BEB-3497-4960-98E6-EE3470549B39}"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9A70D-1723-4BD0-AF6C-4335A0C615EC}"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64815B-00B9-4245-9D0C-55A3233106B3}" type="datetime1">
              <a:rPr lang="en-US" smtClean="0"/>
              <a:t>9/24/2020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24E105-A121-49D4-8AD1-969F4B6C9CE3}" type="datetime1">
              <a:rPr lang="en-US" smtClean="0"/>
              <a:t>9/24/2020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B038F4-1D0A-4706-8B8F-BFCAAC1C58FF}" type="datetime1">
              <a:rPr lang="en-US" smtClean="0"/>
              <a:t>9/24/2020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B812C2-C707-4C80-8CAF-1833A623E235}" type="datetime1">
              <a:rPr lang="en-US" smtClean="0"/>
              <a:t>9/24/2020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613BEA-AD40-4316-9F3B-61B2B97E71F0}" type="datetime1">
              <a:rPr lang="en-US" smtClean="0"/>
              <a:t>9/24/2020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AE80B8-EFAD-453D-A4D7-E75CCC0D00C7}" type="datetime1">
              <a:rPr lang="en-US" smtClean="0"/>
              <a:t>9/24/2020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01A621-8BCD-4CED-8CCE-90A4889EF7F5}" type="datetime1">
              <a:rPr lang="en-US" smtClean="0"/>
              <a:t>9/24/2020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838199"/>
          </a:xfrm>
        </p:spPr>
        <p:txBody>
          <a:bodyPr>
            <a:normAutofit/>
          </a:bodyPr>
          <a:lstStyle/>
          <a:p>
            <a:r>
              <a:rPr lang="en-IN" sz="2800" b="1" dirty="0"/>
              <a:t>Andhra Loyola Institute of Engineering and Technology</a:t>
            </a:r>
            <a:br>
              <a:rPr lang="en-IN" sz="2800" b="1" dirty="0"/>
            </a:br>
            <a:r>
              <a:rPr lang="en-IN" sz="1800" dirty="0"/>
              <a:t>(Affiliated to  </a:t>
            </a:r>
            <a:r>
              <a:rPr lang="en-IN" sz="1800" dirty="0" smtClean="0"/>
              <a:t>JNTUK, </a:t>
            </a:r>
            <a:r>
              <a:rPr lang="en-IN" sz="1800" dirty="0"/>
              <a:t>Kakinada)</a:t>
            </a:r>
          </a:p>
        </p:txBody>
      </p:sp>
      <p:sp>
        <p:nvSpPr>
          <p:cNvPr id="3" name="Subtitle 2"/>
          <p:cNvSpPr>
            <a:spLocks noGrp="1"/>
          </p:cNvSpPr>
          <p:nvPr>
            <p:ph type="subTitle" idx="1"/>
          </p:nvPr>
        </p:nvSpPr>
        <p:spPr>
          <a:xfrm>
            <a:off x="0" y="914400"/>
            <a:ext cx="9144000" cy="5791200"/>
          </a:xfrm>
        </p:spPr>
        <p:txBody>
          <a:bodyPr>
            <a:noAutofit/>
          </a:bodyPr>
          <a:lstStyle/>
          <a:p>
            <a:r>
              <a:rPr lang="en-IN" sz="1800" dirty="0" smtClean="0">
                <a:solidFill>
                  <a:schemeClr val="tx1">
                    <a:lumMod val="95000"/>
                    <a:lumOff val="5000"/>
                  </a:schemeClr>
                </a:solidFill>
                <a:latin typeface="+mj-lt"/>
              </a:rPr>
              <a:t>Project Presentation</a:t>
            </a:r>
          </a:p>
          <a:p>
            <a:r>
              <a:rPr lang="en-IN" sz="2400" b="1" dirty="0" smtClean="0">
                <a:solidFill>
                  <a:srgbClr val="C00000"/>
                </a:solidFill>
                <a:latin typeface="+mj-lt"/>
              </a:rPr>
              <a:t>SMART DRAINAGE MANAGEMENT SYSTEM</a:t>
            </a:r>
          </a:p>
          <a:p>
            <a:r>
              <a:rPr lang="en-IN" sz="1800" dirty="0" smtClean="0">
                <a:solidFill>
                  <a:schemeClr val="tx1">
                    <a:lumMod val="95000"/>
                    <a:lumOff val="5000"/>
                  </a:schemeClr>
                </a:solidFill>
                <a:latin typeface="+mj-lt"/>
              </a:rPr>
              <a:t>Department of Information Technology</a:t>
            </a:r>
          </a:p>
          <a:p>
            <a:endParaRPr lang="en-IN" sz="1000" dirty="0" smtClean="0">
              <a:solidFill>
                <a:schemeClr val="tx1">
                  <a:lumMod val="95000"/>
                  <a:lumOff val="5000"/>
                </a:schemeClr>
              </a:solidFill>
              <a:latin typeface="+mj-lt"/>
            </a:endParaRPr>
          </a:p>
          <a:p>
            <a:endParaRPr lang="en-IN" sz="2500" dirty="0" smtClean="0">
              <a:solidFill>
                <a:schemeClr val="tx1">
                  <a:lumMod val="95000"/>
                  <a:lumOff val="5000"/>
                </a:schemeClr>
              </a:solidFill>
            </a:endParaRPr>
          </a:p>
          <a:p>
            <a:endParaRPr lang="en-IN" sz="2500" dirty="0" smtClean="0">
              <a:solidFill>
                <a:schemeClr val="tx1">
                  <a:lumMod val="95000"/>
                  <a:lumOff val="5000"/>
                </a:schemeClr>
              </a:solidFill>
            </a:endParaRPr>
          </a:p>
          <a:p>
            <a:endParaRPr lang="en-IN" sz="1050" dirty="0">
              <a:solidFill>
                <a:schemeClr val="tx1">
                  <a:lumMod val="95000"/>
                  <a:lumOff val="5000"/>
                </a:schemeClr>
              </a:solidFill>
            </a:endParaRPr>
          </a:p>
          <a:p>
            <a:r>
              <a:rPr lang="en-IN" sz="1800" b="1" dirty="0" smtClean="0">
                <a:solidFill>
                  <a:schemeClr val="tx1">
                    <a:lumMod val="95000"/>
                    <a:lumOff val="5000"/>
                  </a:schemeClr>
                </a:solidFill>
                <a:latin typeface="+mj-lt"/>
              </a:rPr>
              <a:t>Batch -12</a:t>
            </a:r>
          </a:p>
          <a:p>
            <a:endParaRPr lang="en-IN" sz="1200" dirty="0" smtClean="0">
              <a:solidFill>
                <a:schemeClr val="tx1">
                  <a:lumMod val="95000"/>
                  <a:lumOff val="5000"/>
                </a:schemeClr>
              </a:solidFill>
            </a:endParaRPr>
          </a:p>
          <a:p>
            <a:endParaRPr lang="en-IN" sz="1200" dirty="0" smtClean="0">
              <a:solidFill>
                <a:schemeClr val="tx1">
                  <a:lumMod val="95000"/>
                  <a:lumOff val="5000"/>
                </a:schemeClr>
              </a:solidFill>
            </a:endParaRPr>
          </a:p>
          <a:p>
            <a:endParaRPr lang="en-IN" sz="1200" dirty="0" smtClean="0">
              <a:solidFill>
                <a:schemeClr val="tx1">
                  <a:lumMod val="95000"/>
                  <a:lumOff val="5000"/>
                </a:schemeClr>
              </a:solidFill>
            </a:endParaRPr>
          </a:p>
          <a:p>
            <a:endParaRPr lang="en-IN" sz="1200" dirty="0">
              <a:solidFill>
                <a:schemeClr val="tx1">
                  <a:lumMod val="95000"/>
                  <a:lumOff val="5000"/>
                </a:schemeClr>
              </a:solidFill>
            </a:endParaRPr>
          </a:p>
          <a:p>
            <a:endParaRPr lang="en-IN" sz="1200" dirty="0" smtClean="0">
              <a:solidFill>
                <a:schemeClr val="tx1">
                  <a:lumMod val="95000"/>
                  <a:lumOff val="5000"/>
                </a:schemeClr>
              </a:solidFill>
            </a:endParaRPr>
          </a:p>
          <a:p>
            <a:endParaRPr lang="en-IN" sz="1200" dirty="0" smtClean="0">
              <a:solidFill>
                <a:schemeClr val="tx1">
                  <a:lumMod val="95000"/>
                  <a:lumOff val="5000"/>
                </a:schemeClr>
              </a:solidFill>
            </a:endParaRPr>
          </a:p>
          <a:p>
            <a:endParaRPr lang="en-IN" sz="1200" dirty="0">
              <a:solidFill>
                <a:schemeClr val="tx1">
                  <a:lumMod val="95000"/>
                  <a:lumOff val="5000"/>
                </a:schemeClr>
              </a:solidFill>
            </a:endParaRPr>
          </a:p>
          <a:p>
            <a:endParaRPr lang="en-IN" sz="1200" dirty="0" smtClean="0">
              <a:solidFill>
                <a:schemeClr val="tx1">
                  <a:lumMod val="95000"/>
                  <a:lumOff val="5000"/>
                </a:schemeClr>
              </a:solidFill>
            </a:endParaRPr>
          </a:p>
          <a:p>
            <a:endParaRPr lang="en-IN" sz="1000" dirty="0" smtClean="0">
              <a:solidFill>
                <a:schemeClr val="tx1">
                  <a:lumMod val="95000"/>
                  <a:lumOff val="5000"/>
                </a:schemeClr>
              </a:solidFill>
            </a:endParaRPr>
          </a:p>
          <a:p>
            <a:r>
              <a:rPr lang="en-IN" sz="1800" b="1" dirty="0" smtClean="0">
                <a:solidFill>
                  <a:schemeClr val="tx1">
                    <a:lumMod val="95000"/>
                    <a:lumOff val="5000"/>
                  </a:schemeClr>
                </a:solidFill>
                <a:latin typeface="+mj-lt"/>
              </a:rPr>
              <a:t>Under the Guidance of</a:t>
            </a:r>
            <a:r>
              <a:rPr lang="en-IN" sz="1800" dirty="0" smtClean="0">
                <a:solidFill>
                  <a:schemeClr val="tx1">
                    <a:lumMod val="95000"/>
                    <a:lumOff val="5000"/>
                  </a:schemeClr>
                </a:solidFill>
                <a:latin typeface="+mj-lt"/>
              </a:rPr>
              <a:t> :</a:t>
            </a:r>
          </a:p>
          <a:p>
            <a:r>
              <a:rPr lang="en-IN" sz="1800" dirty="0" smtClean="0">
                <a:solidFill>
                  <a:schemeClr val="tx1">
                    <a:lumMod val="95000"/>
                    <a:lumOff val="5000"/>
                  </a:schemeClr>
                </a:solidFill>
                <a:latin typeface="+mj-lt"/>
              </a:rPr>
              <a:t>G. Durvasi</a:t>
            </a:r>
          </a:p>
          <a:p>
            <a:r>
              <a:rPr lang="en-IN" sz="1800" dirty="0" smtClean="0">
                <a:solidFill>
                  <a:schemeClr val="tx1">
                    <a:lumMod val="95000"/>
                    <a:lumOff val="5000"/>
                  </a:schemeClr>
                </a:solidFill>
                <a:latin typeface="+mj-lt"/>
              </a:rPr>
              <a:t>Assistant Professor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2057400"/>
            <a:ext cx="1676400" cy="12192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dirty="0"/>
          </a:p>
        </p:txBody>
      </p:sp>
      <p:sp>
        <p:nvSpPr>
          <p:cNvPr id="6" name="Rectangle 5"/>
          <p:cNvSpPr/>
          <p:nvPr/>
        </p:nvSpPr>
        <p:spPr>
          <a:xfrm>
            <a:off x="152400" y="152400"/>
            <a:ext cx="8839200" cy="6553200"/>
          </a:xfrm>
          <a:prstGeom prst="rect">
            <a:avLst/>
          </a:prstGeom>
          <a:noFill/>
          <a:ln w="28575"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3789057"/>
            <a:ext cx="1200772" cy="1176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8270" y="3703320"/>
            <a:ext cx="1286705" cy="1176000"/>
          </a:xfrm>
          <a:prstGeom prst="rect">
            <a:avLst/>
          </a:prstGeom>
        </p:spPr>
      </p:pic>
      <p:sp>
        <p:nvSpPr>
          <p:cNvPr id="9" name="TextBox 8"/>
          <p:cNvSpPr txBox="1"/>
          <p:nvPr/>
        </p:nvSpPr>
        <p:spPr>
          <a:xfrm>
            <a:off x="1819586" y="4965057"/>
            <a:ext cx="1676400" cy="523220"/>
          </a:xfrm>
          <a:prstGeom prst="rect">
            <a:avLst/>
          </a:prstGeom>
          <a:noFill/>
        </p:spPr>
        <p:txBody>
          <a:bodyPr wrap="square" rtlCol="0">
            <a:spAutoFit/>
          </a:bodyPr>
          <a:lstStyle/>
          <a:p>
            <a:pPr algn="ctr"/>
            <a:r>
              <a:rPr lang="en-IN" sz="1400" dirty="0" smtClean="0">
                <a:latin typeface="+mj-lt"/>
              </a:rPr>
              <a:t>V. Phani Sonika</a:t>
            </a:r>
          </a:p>
          <a:p>
            <a:pPr algn="ctr"/>
            <a:r>
              <a:rPr lang="en-IN" sz="1400" dirty="0" smtClean="0">
                <a:latin typeface="+mj-lt"/>
              </a:rPr>
              <a:t>16HP1A1224</a:t>
            </a:r>
            <a:endParaRPr lang="en-IN" sz="1400" dirty="0">
              <a:latin typeface="+mj-lt"/>
            </a:endParaRPr>
          </a:p>
        </p:txBody>
      </p:sp>
      <p:sp>
        <p:nvSpPr>
          <p:cNvPr id="11" name="TextBox 10"/>
          <p:cNvSpPr txBox="1"/>
          <p:nvPr/>
        </p:nvSpPr>
        <p:spPr>
          <a:xfrm>
            <a:off x="3680460" y="4965057"/>
            <a:ext cx="1862328" cy="523220"/>
          </a:xfrm>
          <a:prstGeom prst="rect">
            <a:avLst/>
          </a:prstGeom>
          <a:noFill/>
        </p:spPr>
        <p:txBody>
          <a:bodyPr wrap="square" rtlCol="0">
            <a:spAutoFit/>
          </a:bodyPr>
          <a:lstStyle/>
          <a:p>
            <a:pPr algn="ctr"/>
            <a:r>
              <a:rPr lang="en-IN" sz="1400" dirty="0" smtClean="0">
                <a:latin typeface="+mj-lt"/>
              </a:rPr>
              <a:t>G. Keerthi</a:t>
            </a:r>
          </a:p>
          <a:p>
            <a:pPr algn="ctr"/>
            <a:r>
              <a:rPr lang="en-IN" sz="1400" dirty="0" smtClean="0">
                <a:latin typeface="+mj-lt"/>
              </a:rPr>
              <a:t>16HP1A12215</a:t>
            </a:r>
            <a:endParaRPr lang="en-IN" sz="1400" dirty="0">
              <a:latin typeface="+mj-lt"/>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9967" y="3776865"/>
            <a:ext cx="976331" cy="1090263"/>
          </a:xfrm>
          <a:prstGeom prst="rect">
            <a:avLst/>
          </a:prstGeom>
        </p:spPr>
      </p:pic>
      <p:sp>
        <p:nvSpPr>
          <p:cNvPr id="13" name="TextBox 12"/>
          <p:cNvSpPr txBox="1"/>
          <p:nvPr/>
        </p:nvSpPr>
        <p:spPr>
          <a:xfrm>
            <a:off x="5551931" y="4978126"/>
            <a:ext cx="1763269" cy="523220"/>
          </a:xfrm>
          <a:prstGeom prst="rect">
            <a:avLst/>
          </a:prstGeom>
          <a:noFill/>
        </p:spPr>
        <p:txBody>
          <a:bodyPr wrap="square" rtlCol="0">
            <a:spAutoFit/>
          </a:bodyPr>
          <a:lstStyle/>
          <a:p>
            <a:pPr algn="ctr"/>
            <a:r>
              <a:rPr lang="en-IN" sz="1400" dirty="0" smtClean="0">
                <a:latin typeface="+mj-lt"/>
              </a:rPr>
              <a:t>T. Hepsiba Susan</a:t>
            </a:r>
          </a:p>
          <a:p>
            <a:pPr algn="ctr"/>
            <a:r>
              <a:rPr lang="en-IN" sz="1400" dirty="0" smtClean="0">
                <a:latin typeface="+mj-lt"/>
              </a:rPr>
              <a:t>16HP1A1213</a:t>
            </a:r>
            <a:endParaRPr lang="en-IN" sz="1400" dirty="0">
              <a:latin typeface="+mj-lt"/>
            </a:endParaRPr>
          </a:p>
        </p:txBody>
      </p:sp>
    </p:spTree>
    <p:extLst>
      <p:ext uri="{BB962C8B-B14F-4D97-AF65-F5344CB8AC3E}">
        <p14:creationId xmlns:p14="http://schemas.microsoft.com/office/powerpoint/2010/main" val="3153306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488" y="91758"/>
            <a:ext cx="8229600" cy="1143000"/>
          </a:xfrm>
        </p:spPr>
        <p:txBody>
          <a:bodyPr/>
          <a:lstStyle/>
          <a:p>
            <a:r>
              <a:rPr lang="en-IN" b="1" dirty="0"/>
              <a:t>Literature survey</a:t>
            </a:r>
          </a:p>
        </p:txBody>
      </p:sp>
      <p:sp>
        <p:nvSpPr>
          <p:cNvPr id="3" name="Content Placeholder 2"/>
          <p:cNvSpPr>
            <a:spLocks noGrp="1"/>
          </p:cNvSpPr>
          <p:nvPr>
            <p:ph idx="1"/>
          </p:nvPr>
        </p:nvSpPr>
        <p:spPr>
          <a:xfrm>
            <a:off x="457200" y="1143000"/>
            <a:ext cx="8229600" cy="4572000"/>
          </a:xfrm>
        </p:spPr>
        <p:txBody>
          <a:bodyPr>
            <a:noAutofit/>
          </a:bodyPr>
          <a:lstStyle/>
          <a:p>
            <a:pPr marL="0" indent="0" algn="ctr">
              <a:buNone/>
            </a:pPr>
            <a:r>
              <a:rPr lang="en-IN" sz="2800" dirty="0" smtClean="0">
                <a:solidFill>
                  <a:srgbClr val="FF0000"/>
                </a:solidFill>
              </a:rPr>
              <a:t>Towards </a:t>
            </a:r>
            <a:r>
              <a:rPr lang="en-IN" sz="2800" dirty="0">
                <a:solidFill>
                  <a:srgbClr val="FF0000"/>
                </a:solidFill>
              </a:rPr>
              <a:t>the implementation of IoT for environmental condition monitoring in </a:t>
            </a:r>
            <a:r>
              <a:rPr lang="en-IN" sz="2800" dirty="0" smtClean="0">
                <a:solidFill>
                  <a:srgbClr val="FF0000"/>
                </a:solidFill>
              </a:rPr>
              <a:t>homes</a:t>
            </a:r>
          </a:p>
          <a:p>
            <a:pPr marL="0" indent="0" algn="ctr">
              <a:buNone/>
            </a:pPr>
            <a:r>
              <a:rPr lang="en-IN" sz="1600" dirty="0">
                <a:solidFill>
                  <a:srgbClr val="C00000"/>
                </a:solidFill>
              </a:rPr>
              <a:t>Authors: Sean Dieter </a:t>
            </a:r>
            <a:r>
              <a:rPr lang="en-IN" sz="1600" dirty="0" err="1">
                <a:solidFill>
                  <a:srgbClr val="C00000"/>
                </a:solidFill>
              </a:rPr>
              <a:t>Tebje</a:t>
            </a:r>
            <a:r>
              <a:rPr lang="en-IN" sz="1600" dirty="0">
                <a:solidFill>
                  <a:srgbClr val="C00000"/>
                </a:solidFill>
              </a:rPr>
              <a:t> Kelly, </a:t>
            </a:r>
            <a:r>
              <a:rPr lang="en-IN" sz="1600" dirty="0" err="1">
                <a:solidFill>
                  <a:srgbClr val="C00000"/>
                </a:solidFill>
              </a:rPr>
              <a:t>Nagender</a:t>
            </a:r>
            <a:r>
              <a:rPr lang="en-IN" sz="1600" dirty="0">
                <a:solidFill>
                  <a:srgbClr val="C00000"/>
                </a:solidFill>
              </a:rPr>
              <a:t> Kumar </a:t>
            </a:r>
            <a:r>
              <a:rPr lang="en-IN" sz="1600" dirty="0" err="1">
                <a:solidFill>
                  <a:srgbClr val="C00000"/>
                </a:solidFill>
              </a:rPr>
              <a:t>Suryadevera</a:t>
            </a:r>
            <a:r>
              <a:rPr lang="en-IN" sz="1600" dirty="0">
                <a:solidFill>
                  <a:srgbClr val="C00000"/>
                </a:solidFill>
              </a:rPr>
              <a:t>, and </a:t>
            </a:r>
            <a:r>
              <a:rPr lang="en-IN" sz="1600" dirty="0" err="1">
                <a:solidFill>
                  <a:srgbClr val="C00000"/>
                </a:solidFill>
              </a:rPr>
              <a:t>Subhas</a:t>
            </a:r>
            <a:r>
              <a:rPr lang="en-IN" sz="1600" dirty="0">
                <a:solidFill>
                  <a:srgbClr val="C00000"/>
                </a:solidFill>
              </a:rPr>
              <a:t> Chandra </a:t>
            </a:r>
            <a:r>
              <a:rPr lang="en-IN" sz="1600" dirty="0" err="1">
                <a:solidFill>
                  <a:srgbClr val="C00000"/>
                </a:solidFill>
              </a:rPr>
              <a:t>Mukhopadhyay</a:t>
            </a:r>
            <a:r>
              <a:rPr lang="en-IN" sz="1600" dirty="0">
                <a:solidFill>
                  <a:srgbClr val="C00000"/>
                </a:solidFill>
              </a:rPr>
              <a:t>, Fellow ,</a:t>
            </a:r>
            <a:r>
              <a:rPr lang="en-IN" sz="1600" dirty="0" smtClean="0">
                <a:solidFill>
                  <a:srgbClr val="C00000"/>
                </a:solidFill>
              </a:rPr>
              <a:t>IEEE</a:t>
            </a:r>
          </a:p>
          <a:p>
            <a:pPr algn="just"/>
            <a:r>
              <a:rPr lang="en-IN" sz="2800" dirty="0"/>
              <a:t>The systems basic operations include remote management and control of domestic devices such as electric lamp ; water heater etc.</a:t>
            </a:r>
          </a:p>
          <a:p>
            <a:pPr algn="just"/>
            <a:r>
              <a:rPr lang="en-IN" sz="2800" dirty="0"/>
              <a:t>The framework of the monitoring system is based on a combination of widespread distributed sensing units, information system for the data collection, and reasoning and situation awareness.</a:t>
            </a:r>
          </a:p>
          <a:p>
            <a:pPr algn="just"/>
            <a:endParaRPr lang="en-IN" sz="2800" dirty="0"/>
          </a:p>
          <a:p>
            <a:endParaRPr lang="en-IN" sz="2800" dirty="0"/>
          </a:p>
          <a:p>
            <a:pPr marL="0" indent="0">
              <a:buNone/>
            </a:pPr>
            <a:endParaRPr lang="en-IN" sz="2800" dirty="0">
              <a:solidFill>
                <a:schemeClr val="bg2">
                  <a:lumMod val="75000"/>
                </a:schemeClr>
              </a:solidFill>
            </a:endParaRPr>
          </a:p>
          <a:p>
            <a:pPr marL="0" indent="0">
              <a:buNone/>
            </a:pPr>
            <a:endParaRPr lang="en-IN" sz="2800" dirty="0"/>
          </a:p>
        </p:txBody>
      </p:sp>
      <p:sp>
        <p:nvSpPr>
          <p:cNvPr id="4" name="Slide Number Placeholder 3"/>
          <p:cNvSpPr>
            <a:spLocks noGrp="1"/>
          </p:cNvSpPr>
          <p:nvPr>
            <p:ph type="sldNum" sz="quarter" idx="12"/>
          </p:nvPr>
        </p:nvSpPr>
        <p:spPr>
          <a:xfrm>
            <a:off x="6553200" y="6091746"/>
            <a:ext cx="2362200" cy="629729"/>
          </a:xfrm>
        </p:spPr>
        <p:txBody>
          <a:bodyPr/>
          <a:lstStyle/>
          <a:p>
            <a:fld id="{B6F15528-21DE-4FAA-801E-634DDDAF4B2B}" type="slidenum">
              <a:rPr lang="en-US" sz="2800" smtClean="0">
                <a:latin typeface="+mj-lt"/>
              </a:rPr>
              <a:pPr/>
              <a:t>10</a:t>
            </a:fld>
            <a:endParaRPr lang="en-US" sz="2800" dirty="0">
              <a:latin typeface="+mj-lt"/>
            </a:endParaRPr>
          </a:p>
        </p:txBody>
      </p:sp>
      <p:sp>
        <p:nvSpPr>
          <p:cNvPr id="5" name="Up Ribbon 4"/>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6" name="Group 5"/>
          <p:cNvGrpSpPr/>
          <p:nvPr/>
        </p:nvGrpSpPr>
        <p:grpSpPr>
          <a:xfrm>
            <a:off x="2121408" y="6091745"/>
            <a:ext cx="6324600" cy="766253"/>
            <a:chOff x="6947906" y="19055130"/>
            <a:chExt cx="18136742" cy="2486872"/>
          </a:xfrm>
        </p:grpSpPr>
        <p:sp>
          <p:nvSpPr>
            <p:cNvPr id="7" name="Rectangle 6">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LITERATURRE</a:t>
              </a:r>
              <a:r>
                <a:rPr kumimoji="0" lang="en-US" sz="1000" b="0" i="0" u="none" strike="noStrike" kern="1200" cap="none" spc="0" normalizeH="0" noProof="0" dirty="0" smtClean="0">
                  <a:ln w="18415" cmpd="sng">
                    <a:solidFill>
                      <a:sysClr val="windowText" lastClr="000000"/>
                    </a:solidFill>
                    <a:prstDash val="solid"/>
                  </a:ln>
                  <a:solidFill>
                    <a:sysClr val="windowText" lastClr="000000"/>
                  </a:solidFill>
                  <a:uLnTx/>
                  <a:uFillTx/>
                  <a:latin typeface="+mj-lt"/>
                  <a:ea typeface="Cambria Math" pitchFamily="18" charset="0"/>
                </a:rPr>
                <a:t> SURVEY</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8" name="Picture 7">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4574281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1"/>
            <a:ext cx="8229600" cy="5257800"/>
          </a:xfrm>
        </p:spPr>
        <p:txBody>
          <a:bodyPr>
            <a:normAutofit/>
          </a:bodyPr>
          <a:lstStyle/>
          <a:p>
            <a:pPr marL="0" indent="0" algn="ctr">
              <a:buNone/>
            </a:pPr>
            <a:r>
              <a:rPr lang="en-IN" sz="2800" dirty="0" smtClean="0">
                <a:solidFill>
                  <a:srgbClr val="FF0000"/>
                </a:solidFill>
              </a:rPr>
              <a:t>On </a:t>
            </a:r>
            <a:r>
              <a:rPr lang="en-IN" sz="2800" dirty="0">
                <a:solidFill>
                  <a:srgbClr val="FF0000"/>
                </a:solidFill>
              </a:rPr>
              <a:t>real-time performance </a:t>
            </a:r>
            <a:r>
              <a:rPr lang="en-IN" sz="2800" dirty="0" smtClean="0">
                <a:solidFill>
                  <a:srgbClr val="FF0000"/>
                </a:solidFill>
              </a:rPr>
              <a:t>of volcano-monitoring </a:t>
            </a:r>
            <a:r>
              <a:rPr lang="en-IN" sz="2800" dirty="0">
                <a:solidFill>
                  <a:srgbClr val="FF0000"/>
                </a:solidFill>
              </a:rPr>
              <a:t>systems with wireless sensor </a:t>
            </a:r>
            <a:r>
              <a:rPr lang="en-IN" sz="2800" dirty="0" smtClean="0">
                <a:solidFill>
                  <a:srgbClr val="FF0000"/>
                </a:solidFill>
              </a:rPr>
              <a:t>networks.</a:t>
            </a:r>
          </a:p>
          <a:p>
            <a:pPr marL="0" indent="0" algn="ctr">
              <a:buNone/>
            </a:pPr>
            <a:r>
              <a:rPr lang="en-IN" sz="1800" dirty="0">
                <a:solidFill>
                  <a:srgbClr val="C00000"/>
                </a:solidFill>
              </a:rPr>
              <a:t>Authors: Roman Lara, Member, Diego Benitez, Senior Member ,IEEE, Antonio </a:t>
            </a:r>
            <a:r>
              <a:rPr lang="en-IN" sz="1800" dirty="0" err="1">
                <a:solidFill>
                  <a:srgbClr val="C00000"/>
                </a:solidFill>
              </a:rPr>
              <a:t>Caamano</a:t>
            </a:r>
            <a:r>
              <a:rPr lang="en-IN" sz="1800" dirty="0">
                <a:solidFill>
                  <a:srgbClr val="C00000"/>
                </a:solidFill>
              </a:rPr>
              <a:t>, Marco </a:t>
            </a:r>
            <a:r>
              <a:rPr lang="en-IN" sz="1800" dirty="0" err="1">
                <a:solidFill>
                  <a:srgbClr val="C00000"/>
                </a:solidFill>
              </a:rPr>
              <a:t>Zennaro</a:t>
            </a:r>
            <a:r>
              <a:rPr lang="en-IN" sz="1800" dirty="0">
                <a:solidFill>
                  <a:srgbClr val="C00000"/>
                </a:solidFill>
              </a:rPr>
              <a:t> and Jose Luis </a:t>
            </a:r>
            <a:r>
              <a:rPr lang="en-IN" sz="1800" dirty="0" err="1">
                <a:solidFill>
                  <a:srgbClr val="C00000"/>
                </a:solidFill>
              </a:rPr>
              <a:t>Rojo</a:t>
            </a:r>
            <a:r>
              <a:rPr lang="en-IN" sz="1800" dirty="0">
                <a:solidFill>
                  <a:srgbClr val="C00000"/>
                </a:solidFill>
              </a:rPr>
              <a:t>- </a:t>
            </a:r>
            <a:r>
              <a:rPr lang="en-IN" sz="1800" dirty="0" smtClean="0">
                <a:solidFill>
                  <a:srgbClr val="C00000"/>
                </a:solidFill>
              </a:rPr>
              <a:t>Alvarez</a:t>
            </a:r>
          </a:p>
          <a:p>
            <a:pPr marL="0" indent="0" algn="ctr">
              <a:buNone/>
            </a:pPr>
            <a:endParaRPr lang="en-IN" sz="1800" dirty="0">
              <a:solidFill>
                <a:srgbClr val="C00000"/>
              </a:solidFill>
            </a:endParaRPr>
          </a:p>
          <a:p>
            <a:pPr algn="just"/>
            <a:r>
              <a:rPr lang="en-IN" sz="2800" dirty="0"/>
              <a:t>This journal paper discuss about early warning of a volcanic eruption using real-time(RT) systems.</a:t>
            </a:r>
          </a:p>
          <a:p>
            <a:pPr algn="just"/>
            <a:r>
              <a:rPr lang="en-IN" sz="2800" dirty="0"/>
              <a:t>In this wireless sensor networks(WSNs) may play a key role.</a:t>
            </a:r>
          </a:p>
          <a:p>
            <a:pPr marL="0" indent="0">
              <a:buNone/>
            </a:pPr>
            <a:endParaRPr lang="en-IN" sz="2800" dirty="0"/>
          </a:p>
        </p:txBody>
      </p:sp>
      <p:sp>
        <p:nvSpPr>
          <p:cNvPr id="2" name="Slide Number Placeholder 1"/>
          <p:cNvSpPr>
            <a:spLocks noGrp="1"/>
          </p:cNvSpPr>
          <p:nvPr>
            <p:ph type="sldNum" sz="quarter" idx="12"/>
          </p:nvPr>
        </p:nvSpPr>
        <p:spPr>
          <a:xfrm>
            <a:off x="6553200" y="6019800"/>
            <a:ext cx="2362200" cy="701675"/>
          </a:xfrm>
        </p:spPr>
        <p:txBody>
          <a:bodyPr/>
          <a:lstStyle/>
          <a:p>
            <a:fld id="{B6F15528-21DE-4FAA-801E-634DDDAF4B2B}" type="slidenum">
              <a:rPr lang="en-US" sz="2800" smtClean="0">
                <a:latin typeface="+mj-lt"/>
              </a:rPr>
              <a:pPr/>
              <a:t>11</a:t>
            </a:fld>
            <a:endParaRPr lang="en-US" sz="2800" dirty="0">
              <a:latin typeface="+mj-lt"/>
            </a:endParaRPr>
          </a:p>
        </p:txBody>
      </p:sp>
      <p:sp>
        <p:nvSpPr>
          <p:cNvPr id="4" name="Up Ribbon 3"/>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5" name="Group 4"/>
          <p:cNvGrpSpPr/>
          <p:nvPr/>
        </p:nvGrpSpPr>
        <p:grpSpPr>
          <a:xfrm>
            <a:off x="2121408" y="6091745"/>
            <a:ext cx="6324600" cy="766253"/>
            <a:chOff x="6947906" y="19055130"/>
            <a:chExt cx="18136742" cy="2486872"/>
          </a:xfrm>
        </p:grpSpPr>
        <p:sp>
          <p:nvSpPr>
            <p:cNvPr id="6" name="Rectangle 5">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1000" dirty="0">
                  <a:ln w="18415" cmpd="sng">
                    <a:solidFill>
                      <a:sysClr val="windowText" lastClr="000000"/>
                    </a:solidFill>
                    <a:prstDash val="solid"/>
                  </a:ln>
                  <a:solidFill>
                    <a:sysClr val="windowText" lastClr="000000"/>
                  </a:solidFill>
                  <a:ea typeface="Cambria Math" pitchFamily="18" charset="0"/>
                </a:rPr>
                <a:t>LITERATURRE </a:t>
              </a:r>
              <a:r>
                <a:rPr lang="en-US" sz="1000" dirty="0" smtClean="0">
                  <a:ln w="18415" cmpd="sng">
                    <a:solidFill>
                      <a:sysClr val="windowText" lastClr="000000"/>
                    </a:solidFill>
                    <a:prstDash val="solid"/>
                  </a:ln>
                  <a:solidFill>
                    <a:sysClr val="windowText" lastClr="000000"/>
                  </a:solidFill>
                  <a:ea typeface="Cambria Math" pitchFamily="18" charset="0"/>
                </a:rPr>
                <a:t>SURVEY</a:t>
              </a:r>
              <a:endParaRPr lang="en-US" sz="1000" dirty="0">
                <a:ln w="18415" cmpd="sng">
                  <a:solidFill>
                    <a:sysClr val="windowText" lastClr="000000"/>
                  </a:solidFill>
                  <a:prstDash val="solid"/>
                </a:ln>
                <a:solidFill>
                  <a:sysClr val="windowText" lastClr="000000"/>
                </a:solidFill>
                <a:ea typeface="Cambria Math" pitchFamily="18" charset="0"/>
              </a:endParaRPr>
            </a:p>
          </p:txBody>
        </p:sp>
        <p:pic>
          <p:nvPicPr>
            <p:cNvPr id="7" name="Picture 6">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9"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0" name="Straight Connector 9"/>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1"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329906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IN" b="1" dirty="0"/>
              <a:t>Proposed </a:t>
            </a:r>
            <a:r>
              <a:rPr lang="en-IN" b="1" dirty="0" smtClean="0"/>
              <a:t>system</a:t>
            </a:r>
            <a:endParaRPr lang="en-IN" b="1" dirty="0"/>
          </a:p>
        </p:txBody>
      </p:sp>
      <p:sp>
        <p:nvSpPr>
          <p:cNvPr id="3" name="Content Placeholder 2"/>
          <p:cNvSpPr>
            <a:spLocks noGrp="1"/>
          </p:cNvSpPr>
          <p:nvPr>
            <p:ph idx="1"/>
          </p:nvPr>
        </p:nvSpPr>
        <p:spPr>
          <a:xfrm>
            <a:off x="457200" y="1371600"/>
            <a:ext cx="8229600" cy="4343400"/>
          </a:xfrm>
        </p:spPr>
        <p:txBody>
          <a:bodyPr>
            <a:noAutofit/>
          </a:bodyPr>
          <a:lstStyle/>
          <a:p>
            <a:pPr algn="just"/>
            <a:r>
              <a:rPr lang="en-IN" sz="2800" dirty="0" smtClean="0"/>
              <a:t>In this project, we design smart drainage management system using various sensors such as water flow, ultrasonic sensor. </a:t>
            </a:r>
          </a:p>
          <a:p>
            <a:pPr algn="just"/>
            <a:r>
              <a:rPr lang="en-IN" sz="2800" dirty="0"/>
              <a:t>Sensors to detect blockage, </a:t>
            </a:r>
            <a:r>
              <a:rPr lang="en-IN" sz="2800" dirty="0" smtClean="0"/>
              <a:t>flood.</a:t>
            </a:r>
          </a:p>
          <a:p>
            <a:pPr algn="just"/>
            <a:r>
              <a:rPr lang="en-IN" sz="2800" dirty="0"/>
              <a:t>The intelligence of sensors and system will identify the clogging inside the drainage system and will give the </a:t>
            </a:r>
            <a:r>
              <a:rPr lang="en-IN" sz="2800" dirty="0" smtClean="0"/>
              <a:t>status of the drainage system for every second.</a:t>
            </a:r>
            <a:endParaRPr lang="en-IN" sz="2500" dirty="0" smtClean="0"/>
          </a:p>
        </p:txBody>
      </p:sp>
      <p:sp>
        <p:nvSpPr>
          <p:cNvPr id="4" name="Slide Number Placeholder 3"/>
          <p:cNvSpPr>
            <a:spLocks noGrp="1"/>
          </p:cNvSpPr>
          <p:nvPr>
            <p:ph type="sldNum" sz="quarter" idx="12"/>
          </p:nvPr>
        </p:nvSpPr>
        <p:spPr>
          <a:xfrm>
            <a:off x="6553200" y="6091746"/>
            <a:ext cx="2362200" cy="629729"/>
          </a:xfrm>
        </p:spPr>
        <p:txBody>
          <a:bodyPr/>
          <a:lstStyle/>
          <a:p>
            <a:fld id="{B6F15528-21DE-4FAA-801E-634DDDAF4B2B}" type="slidenum">
              <a:rPr lang="en-US" sz="2800" smtClean="0">
                <a:latin typeface="+mj-lt"/>
              </a:rPr>
              <a:pPr/>
              <a:t>12</a:t>
            </a:fld>
            <a:endParaRPr lang="en-US" sz="2800" dirty="0">
              <a:latin typeface="+mj-lt"/>
            </a:endParaRPr>
          </a:p>
        </p:txBody>
      </p:sp>
      <p:sp>
        <p:nvSpPr>
          <p:cNvPr id="5" name="Up Ribbon 4"/>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6" name="Group 5"/>
          <p:cNvGrpSpPr/>
          <p:nvPr/>
        </p:nvGrpSpPr>
        <p:grpSpPr>
          <a:xfrm>
            <a:off x="2121408" y="6091745"/>
            <a:ext cx="6324600" cy="766253"/>
            <a:chOff x="6947906" y="19055130"/>
            <a:chExt cx="18136742" cy="2486872"/>
          </a:xfrm>
        </p:grpSpPr>
        <p:sp>
          <p:nvSpPr>
            <p:cNvPr id="7" name="Rectangle 6">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PROPOSED</a:t>
              </a:r>
              <a:r>
                <a:rPr kumimoji="0" lang="en-US" sz="1000" b="0" i="0" u="none" strike="noStrike" kern="1200" cap="none" spc="0" normalizeH="0" noProof="0" dirty="0" smtClean="0">
                  <a:ln w="18415" cmpd="sng">
                    <a:solidFill>
                      <a:sysClr val="windowText" lastClr="000000"/>
                    </a:solidFill>
                    <a:prstDash val="solid"/>
                  </a:ln>
                  <a:solidFill>
                    <a:sysClr val="windowText" lastClr="000000"/>
                  </a:solidFill>
                  <a:uLnTx/>
                  <a:uFillTx/>
                  <a:latin typeface="+mj-lt"/>
                  <a:ea typeface="Cambria Math" pitchFamily="18" charset="0"/>
                </a:rPr>
                <a:t> SYSTEM</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8" name="Picture 7">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4034047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458200" cy="5638800"/>
          </a:xfrm>
        </p:spPr>
        <p:txBody>
          <a:bodyPr>
            <a:noAutofit/>
          </a:bodyPr>
          <a:lstStyle/>
          <a:p>
            <a:pPr algn="just"/>
            <a:r>
              <a:rPr lang="en-IN" sz="2800" dirty="0"/>
              <a:t>The ultrasonic will determine the extent of the flood as low, medium or high. This will enhance early flood detection by which drainage workers can take precautions . </a:t>
            </a:r>
          </a:p>
          <a:p>
            <a:pPr algn="just"/>
            <a:r>
              <a:rPr lang="en-IN" sz="2800" dirty="0"/>
              <a:t>The water flow sensors will detect the blockage in the drain lines and provides the message so that we can clean it as early as possible</a:t>
            </a:r>
            <a:r>
              <a:rPr lang="en-IN" sz="2800" dirty="0" smtClean="0"/>
              <a:t>.</a:t>
            </a:r>
          </a:p>
          <a:p>
            <a:pPr algn="just"/>
            <a:r>
              <a:rPr lang="en-IN" sz="2800" dirty="0"/>
              <a:t>These entire </a:t>
            </a:r>
            <a:r>
              <a:rPr lang="en-IN" sz="2800" dirty="0" smtClean="0"/>
              <a:t>data </a:t>
            </a:r>
            <a:r>
              <a:rPr lang="en-IN" sz="2800" dirty="0"/>
              <a:t>will be collectively sent by the </a:t>
            </a:r>
            <a:r>
              <a:rPr lang="en-IN" sz="2800" dirty="0" smtClean="0"/>
              <a:t> </a:t>
            </a:r>
            <a:r>
              <a:rPr lang="en-IN" sz="2800" dirty="0"/>
              <a:t>N</a:t>
            </a:r>
            <a:r>
              <a:rPr lang="en-IN" sz="2800" dirty="0" smtClean="0"/>
              <a:t>ode MCU will be </a:t>
            </a:r>
            <a:r>
              <a:rPr lang="en-IN" sz="2800" dirty="0"/>
              <a:t>stored at the cloud all these data will be accessible in real-time scenario for continuous monitoring.</a:t>
            </a:r>
          </a:p>
          <a:p>
            <a:endParaRPr lang="en-IN" sz="2800" dirty="0"/>
          </a:p>
        </p:txBody>
      </p:sp>
      <p:sp>
        <p:nvSpPr>
          <p:cNvPr id="2" name="Slide Number Placeholder 1"/>
          <p:cNvSpPr>
            <a:spLocks noGrp="1"/>
          </p:cNvSpPr>
          <p:nvPr>
            <p:ph type="sldNum" sz="quarter" idx="12"/>
          </p:nvPr>
        </p:nvSpPr>
        <p:spPr>
          <a:xfrm>
            <a:off x="6553200" y="6096000"/>
            <a:ext cx="2438400" cy="625475"/>
          </a:xfrm>
        </p:spPr>
        <p:txBody>
          <a:bodyPr/>
          <a:lstStyle/>
          <a:p>
            <a:fld id="{B6F15528-21DE-4FAA-801E-634DDDAF4B2B}" type="slidenum">
              <a:rPr lang="en-US" sz="2800" smtClean="0">
                <a:latin typeface="+mj-lt"/>
              </a:rPr>
              <a:pPr/>
              <a:t>13</a:t>
            </a:fld>
            <a:endParaRPr lang="en-US" sz="2800" dirty="0">
              <a:latin typeface="+mj-lt"/>
            </a:endParaRPr>
          </a:p>
        </p:txBody>
      </p:sp>
      <p:sp>
        <p:nvSpPr>
          <p:cNvPr id="4" name="Up Ribbon 3"/>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5" name="Group 4"/>
          <p:cNvGrpSpPr/>
          <p:nvPr/>
        </p:nvGrpSpPr>
        <p:grpSpPr>
          <a:xfrm>
            <a:off x="2121408" y="6096000"/>
            <a:ext cx="6324600" cy="766253"/>
            <a:chOff x="6947906" y="19055130"/>
            <a:chExt cx="18136742" cy="2486872"/>
          </a:xfrm>
        </p:grpSpPr>
        <p:sp>
          <p:nvSpPr>
            <p:cNvPr id="6" name="Rectangle 5">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1000" dirty="0">
                  <a:ln w="18415" cmpd="sng">
                    <a:solidFill>
                      <a:sysClr val="windowText" lastClr="000000"/>
                    </a:solidFill>
                    <a:prstDash val="solid"/>
                  </a:ln>
                  <a:solidFill>
                    <a:sysClr val="windowText" lastClr="000000"/>
                  </a:solidFill>
                  <a:ea typeface="Cambria Math" pitchFamily="18" charset="0"/>
                </a:rPr>
                <a:t>PROPOSED </a:t>
              </a:r>
              <a:r>
                <a:rPr lang="en-US" sz="1000" dirty="0" smtClean="0">
                  <a:ln w="18415" cmpd="sng">
                    <a:solidFill>
                      <a:sysClr val="windowText" lastClr="000000"/>
                    </a:solidFill>
                    <a:prstDash val="solid"/>
                  </a:ln>
                  <a:solidFill>
                    <a:sysClr val="windowText" lastClr="000000"/>
                  </a:solidFill>
                  <a:ea typeface="Cambria Math" pitchFamily="18" charset="0"/>
                </a:rPr>
                <a:t>SYSTEM</a:t>
              </a:r>
              <a:endParaRPr lang="en-US" sz="1000" dirty="0">
                <a:ln w="18415" cmpd="sng">
                  <a:solidFill>
                    <a:sysClr val="windowText" lastClr="000000"/>
                  </a:solidFill>
                  <a:prstDash val="solid"/>
                </a:ln>
                <a:solidFill>
                  <a:sysClr val="windowText" lastClr="000000"/>
                </a:solidFill>
                <a:ea typeface="Cambria Math" pitchFamily="18" charset="0"/>
              </a:endParaRPr>
            </a:p>
          </p:txBody>
        </p:sp>
        <p:pic>
          <p:nvPicPr>
            <p:cNvPr id="7" name="Picture 6">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9"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0" name="Straight Connector 9"/>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1"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5339517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128"/>
            <a:ext cx="8229600" cy="1143000"/>
          </a:xfrm>
        </p:spPr>
        <p:txBody>
          <a:bodyPr/>
          <a:lstStyle/>
          <a:p>
            <a:r>
              <a:rPr lang="en-IN" b="1" dirty="0" smtClean="0"/>
              <a:t>Hardware used</a:t>
            </a:r>
            <a:endParaRPr lang="en-IN" b="1" dirty="0"/>
          </a:p>
        </p:txBody>
      </p:sp>
      <p:sp>
        <p:nvSpPr>
          <p:cNvPr id="4" name="Slide Number Placeholder 3"/>
          <p:cNvSpPr>
            <a:spLocks noGrp="1"/>
          </p:cNvSpPr>
          <p:nvPr>
            <p:ph type="sldNum" sz="quarter" idx="12"/>
          </p:nvPr>
        </p:nvSpPr>
        <p:spPr>
          <a:xfrm>
            <a:off x="6553200" y="6091746"/>
            <a:ext cx="2438400" cy="629729"/>
          </a:xfrm>
        </p:spPr>
        <p:txBody>
          <a:bodyPr/>
          <a:lstStyle/>
          <a:p>
            <a:fld id="{B6F15528-21DE-4FAA-801E-634DDDAF4B2B}" type="slidenum">
              <a:rPr lang="en-US" sz="2800" smtClean="0">
                <a:latin typeface="+mj-lt"/>
              </a:rPr>
              <a:pPr/>
              <a:t>14</a:t>
            </a:fld>
            <a:endParaRPr lang="en-US" sz="2800" dirty="0">
              <a:latin typeface="+mj-lt"/>
            </a:endParaRPr>
          </a:p>
        </p:txBody>
      </p:sp>
      <p:sp>
        <p:nvSpPr>
          <p:cNvPr id="5" name="Up Ribbon 4"/>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6" name="Group 5"/>
          <p:cNvGrpSpPr/>
          <p:nvPr/>
        </p:nvGrpSpPr>
        <p:grpSpPr>
          <a:xfrm>
            <a:off x="2121408" y="6091745"/>
            <a:ext cx="6324600" cy="766253"/>
            <a:chOff x="6947906" y="19055130"/>
            <a:chExt cx="18136742" cy="2486872"/>
          </a:xfrm>
        </p:grpSpPr>
        <p:sp>
          <p:nvSpPr>
            <p:cNvPr id="7" name="Rectangle 6">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HRADWARE</a:t>
              </a:r>
              <a:r>
                <a:rPr kumimoji="0" lang="en-US" sz="1000" b="0" i="0" u="none" strike="noStrike" kern="1200" cap="none" spc="0" normalizeH="0" noProof="0" dirty="0" smtClean="0">
                  <a:ln w="18415" cmpd="sng">
                    <a:solidFill>
                      <a:sysClr val="windowText" lastClr="000000"/>
                    </a:solidFill>
                    <a:prstDash val="solid"/>
                  </a:ln>
                  <a:solidFill>
                    <a:sysClr val="windowText" lastClr="000000"/>
                  </a:solidFill>
                  <a:uLnTx/>
                  <a:uFillTx/>
                  <a:latin typeface="+mj-lt"/>
                  <a:ea typeface="Cambria Math" pitchFamily="18" charset="0"/>
                </a:rPr>
                <a:t> USED</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8" name="Picture 7">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pic>
        <p:nvPicPr>
          <p:cNvPr id="16" name="Picture 15" descr="http://www.tekparts.in/wp-content/uploads/2019/10/ARDUINO-UNO-300x300.jpg"/>
          <p:cNvPicPr/>
          <p:nvPr/>
        </p:nvPicPr>
        <p:blipFill>
          <a:blip r:embed="rId3">
            <a:extLst>
              <a:ext uri="{28A0092B-C50C-407E-A947-70E740481C1C}">
                <a14:useLocalDpi xmlns:a14="http://schemas.microsoft.com/office/drawing/2010/main" val="0"/>
              </a:ext>
            </a:extLst>
          </a:blip>
          <a:srcRect/>
          <a:stretch>
            <a:fillRect/>
          </a:stretch>
        </p:blipFill>
        <p:spPr bwMode="auto">
          <a:xfrm>
            <a:off x="1441897" y="1447800"/>
            <a:ext cx="2438400" cy="1752600"/>
          </a:xfrm>
          <a:prstGeom prst="rect">
            <a:avLst/>
          </a:prstGeom>
          <a:noFill/>
          <a:ln>
            <a:noFill/>
          </a:ln>
        </p:spPr>
      </p:pic>
      <p:sp>
        <p:nvSpPr>
          <p:cNvPr id="19" name="TextBox 18"/>
          <p:cNvSpPr txBox="1"/>
          <p:nvPr/>
        </p:nvSpPr>
        <p:spPr>
          <a:xfrm>
            <a:off x="852973" y="2998184"/>
            <a:ext cx="3200400" cy="738664"/>
          </a:xfrm>
          <a:prstGeom prst="rect">
            <a:avLst/>
          </a:prstGeom>
          <a:noFill/>
        </p:spPr>
        <p:txBody>
          <a:bodyPr wrap="square" rtlCol="0">
            <a:spAutoFit/>
          </a:bodyPr>
          <a:lstStyle/>
          <a:p>
            <a:pPr lvl="0" algn="ctr"/>
            <a:r>
              <a:rPr lang="en-IN" sz="1400" dirty="0"/>
              <a:t>Arduino UNO </a:t>
            </a:r>
            <a:endParaRPr lang="en-IN" sz="1400" dirty="0" smtClean="0"/>
          </a:p>
          <a:p>
            <a:pPr lvl="0"/>
            <a:r>
              <a:rPr lang="en-IN" sz="1400" dirty="0" smtClean="0"/>
              <a:t>(At </a:t>
            </a:r>
            <a:r>
              <a:rPr lang="en-IN" sz="1400" dirty="0"/>
              <a:t>mega 328 – 8bit AVR </a:t>
            </a:r>
            <a:r>
              <a:rPr lang="en-IN" sz="1400" dirty="0" smtClean="0"/>
              <a:t>microcontroller.)</a:t>
            </a:r>
            <a:endParaRPr lang="en-IN" sz="1400" dirty="0"/>
          </a:p>
          <a:p>
            <a:endParaRPr lang="en-IN" sz="1400" dirty="0"/>
          </a:p>
        </p:txBody>
      </p:sp>
      <p:pic>
        <p:nvPicPr>
          <p:cNvPr id="20" name="Picture 19" descr="download (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9006" y="1296416"/>
            <a:ext cx="2760896" cy="1711436"/>
          </a:xfrm>
          <a:prstGeom prst="rect">
            <a:avLst/>
          </a:prstGeom>
          <a:noFill/>
          <a:ln>
            <a:noFill/>
          </a:ln>
        </p:spPr>
      </p:pic>
      <p:sp>
        <p:nvSpPr>
          <p:cNvPr id="21" name="TextBox 20"/>
          <p:cNvSpPr txBox="1"/>
          <p:nvPr/>
        </p:nvSpPr>
        <p:spPr>
          <a:xfrm>
            <a:off x="5181600" y="3124200"/>
            <a:ext cx="2286000" cy="738664"/>
          </a:xfrm>
          <a:prstGeom prst="rect">
            <a:avLst/>
          </a:prstGeom>
          <a:noFill/>
        </p:spPr>
        <p:txBody>
          <a:bodyPr wrap="square" rtlCol="0">
            <a:spAutoFit/>
          </a:bodyPr>
          <a:lstStyle/>
          <a:p>
            <a:pPr algn="ctr"/>
            <a:r>
              <a:rPr lang="en-IN" sz="1400" dirty="0"/>
              <a:t>Water flow </a:t>
            </a:r>
            <a:r>
              <a:rPr lang="en-IN" sz="1400" dirty="0" smtClean="0"/>
              <a:t>sensor</a:t>
            </a:r>
          </a:p>
          <a:p>
            <a:pPr algn="ctr"/>
            <a:r>
              <a:rPr lang="en-IN" sz="1400" dirty="0" smtClean="0"/>
              <a:t>(Model : SEN-HZ21WA-E)</a:t>
            </a:r>
            <a:endParaRPr lang="en-IN" sz="1400" dirty="0"/>
          </a:p>
          <a:p>
            <a:pPr algn="ctr"/>
            <a:endParaRPr lang="en-IN" sz="1400" dirty="0"/>
          </a:p>
        </p:txBody>
      </p:sp>
      <p:pic>
        <p:nvPicPr>
          <p:cNvPr id="22" name="Picture 21" descr="download (1).jpg"/>
          <p:cNvPicPr/>
          <p:nvPr/>
        </p:nvPicPr>
        <p:blipFill>
          <a:blip r:embed="rId5">
            <a:extLst>
              <a:ext uri="{28A0092B-C50C-407E-A947-70E740481C1C}">
                <a14:useLocalDpi xmlns:a14="http://schemas.microsoft.com/office/drawing/2010/main" val="0"/>
              </a:ext>
            </a:extLst>
          </a:blip>
          <a:srcRect/>
          <a:stretch>
            <a:fillRect/>
          </a:stretch>
        </p:blipFill>
        <p:spPr bwMode="auto">
          <a:xfrm>
            <a:off x="573024" y="3862864"/>
            <a:ext cx="2532888" cy="1447800"/>
          </a:xfrm>
          <a:prstGeom prst="rect">
            <a:avLst/>
          </a:prstGeom>
          <a:noFill/>
          <a:ln>
            <a:noFill/>
          </a:ln>
        </p:spPr>
      </p:pic>
      <p:sp>
        <p:nvSpPr>
          <p:cNvPr id="24" name="TextBox 23"/>
          <p:cNvSpPr txBox="1"/>
          <p:nvPr/>
        </p:nvSpPr>
        <p:spPr>
          <a:xfrm>
            <a:off x="188471" y="5112710"/>
            <a:ext cx="2609088" cy="307777"/>
          </a:xfrm>
          <a:prstGeom prst="rect">
            <a:avLst/>
          </a:prstGeom>
          <a:noFill/>
        </p:spPr>
        <p:txBody>
          <a:bodyPr wrap="square" rtlCol="0">
            <a:spAutoFit/>
          </a:bodyPr>
          <a:lstStyle/>
          <a:p>
            <a:pPr lvl="0" algn="ctr"/>
            <a:r>
              <a:rPr lang="en-IN" sz="1400" dirty="0"/>
              <a:t>Node MCU </a:t>
            </a:r>
          </a:p>
        </p:txBody>
      </p:sp>
      <p:pic>
        <p:nvPicPr>
          <p:cNvPr id="1026" name="Picture 2" descr="C:\Users\DELL\Desktop\4-2\project\ultrasonic senso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3770900"/>
            <a:ext cx="2089671" cy="138587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803655" y="4941332"/>
            <a:ext cx="2927090" cy="738664"/>
          </a:xfrm>
          <a:prstGeom prst="rect">
            <a:avLst/>
          </a:prstGeom>
          <a:noFill/>
        </p:spPr>
        <p:txBody>
          <a:bodyPr wrap="square" rtlCol="0">
            <a:spAutoFit/>
          </a:bodyPr>
          <a:lstStyle/>
          <a:p>
            <a:pPr algn="ctr"/>
            <a:r>
              <a:rPr lang="en-IN" sz="1400" dirty="0"/>
              <a:t>Ultrasonic sensor</a:t>
            </a:r>
          </a:p>
          <a:p>
            <a:pPr lvl="1" algn="ctr"/>
            <a:r>
              <a:rPr lang="en-IN" sz="1400" dirty="0" smtClean="0"/>
              <a:t>(HC-SR04 </a:t>
            </a:r>
            <a:r>
              <a:rPr lang="en-IN" sz="1400" dirty="0"/>
              <a:t>Ultrasonic </a:t>
            </a:r>
            <a:r>
              <a:rPr lang="en-IN" sz="1400" dirty="0" smtClean="0"/>
              <a:t>Sensor)</a:t>
            </a:r>
            <a:endParaRPr lang="en-IN" sz="1400" dirty="0"/>
          </a:p>
          <a:p>
            <a:pPr algn="ctr"/>
            <a:endParaRPr lang="en-IN" sz="1400" dirty="0"/>
          </a:p>
        </p:txBody>
      </p:sp>
      <p:sp>
        <p:nvSpPr>
          <p:cNvPr id="26" name="AutoShape 4" descr="Jumper Wire: Buy Jumper Wire Online at Best Prices in India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7" name="AutoShape 6" descr="Jumper Wire: Buy Jumper Wire Online at Best Prices in India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1" name="Picture 7" descr="C:\Users\DELL\Desktop\4-2\project\jumper wire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6406" y="3647967"/>
            <a:ext cx="2609850" cy="129336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6083103" y="5105710"/>
            <a:ext cx="2768994" cy="307777"/>
          </a:xfrm>
          <a:prstGeom prst="rect">
            <a:avLst/>
          </a:prstGeom>
          <a:noFill/>
        </p:spPr>
        <p:txBody>
          <a:bodyPr wrap="square" rtlCol="0">
            <a:spAutoFit/>
          </a:bodyPr>
          <a:lstStyle/>
          <a:p>
            <a:pPr algn="ctr"/>
            <a:r>
              <a:rPr lang="en-IN" sz="1400" dirty="0" smtClean="0"/>
              <a:t>Jumper wires</a:t>
            </a:r>
            <a:endParaRPr lang="en-IN" sz="1400" dirty="0"/>
          </a:p>
        </p:txBody>
      </p:sp>
    </p:spTree>
    <p:extLst>
      <p:ext uri="{BB962C8B-B14F-4D97-AF65-F5344CB8AC3E}">
        <p14:creationId xmlns:p14="http://schemas.microsoft.com/office/powerpoint/2010/main" val="3263351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Software </a:t>
            </a:r>
            <a:endParaRPr lang="en-IN" b="1" dirty="0"/>
          </a:p>
        </p:txBody>
      </p:sp>
      <p:sp>
        <p:nvSpPr>
          <p:cNvPr id="3" name="Content Placeholder 2"/>
          <p:cNvSpPr>
            <a:spLocks noGrp="1"/>
          </p:cNvSpPr>
          <p:nvPr>
            <p:ph idx="1"/>
          </p:nvPr>
        </p:nvSpPr>
        <p:spPr/>
        <p:txBody>
          <a:bodyPr/>
          <a:lstStyle/>
          <a:p>
            <a:r>
              <a:rPr lang="en-US" dirty="0" smtClean="0"/>
              <a:t>Web Interface of </a:t>
            </a:r>
            <a:r>
              <a:rPr lang="en-IN" dirty="0" smtClean="0"/>
              <a:t>IOT Cloud</a:t>
            </a:r>
          </a:p>
          <a:p>
            <a:pPr lvl="1"/>
            <a:r>
              <a:rPr lang="en-IN" dirty="0" smtClean="0"/>
              <a:t> AllThingsTalk</a:t>
            </a:r>
          </a:p>
          <a:p>
            <a:r>
              <a:rPr lang="en-IN" dirty="0" smtClean="0"/>
              <a:t>Operating system</a:t>
            </a:r>
            <a:endParaRPr lang="en-IN" dirty="0"/>
          </a:p>
          <a:p>
            <a:pPr lvl="1"/>
            <a:r>
              <a:rPr lang="en-IN" dirty="0" smtClean="0"/>
              <a:t>Arduino  IDE</a:t>
            </a:r>
            <a:endParaRPr lang="en-IN" dirty="0"/>
          </a:p>
          <a:p>
            <a:r>
              <a:rPr lang="en-IN" dirty="0" smtClean="0"/>
              <a:t>Coding language </a:t>
            </a:r>
          </a:p>
          <a:p>
            <a:pPr lvl="1"/>
            <a:r>
              <a:rPr lang="en-IN" dirty="0"/>
              <a:t>C</a:t>
            </a:r>
            <a:r>
              <a:rPr lang="en-IN" dirty="0" smtClean="0"/>
              <a:t>/C++</a:t>
            </a:r>
          </a:p>
          <a:p>
            <a:pPr marL="457200" lvl="1" indent="0">
              <a:buNone/>
            </a:pPr>
            <a:endParaRPr lang="en-IN" dirty="0"/>
          </a:p>
          <a:p>
            <a:pPr marL="0" indent="0">
              <a:buNone/>
            </a:pPr>
            <a:endParaRPr lang="en-IN" dirty="0"/>
          </a:p>
        </p:txBody>
      </p:sp>
      <p:sp>
        <p:nvSpPr>
          <p:cNvPr id="4" name="Slide Number Placeholder 3"/>
          <p:cNvSpPr>
            <a:spLocks noGrp="1"/>
          </p:cNvSpPr>
          <p:nvPr>
            <p:ph type="sldNum" sz="quarter" idx="12"/>
          </p:nvPr>
        </p:nvSpPr>
        <p:spPr>
          <a:xfrm>
            <a:off x="6553200" y="6091746"/>
            <a:ext cx="2286000" cy="629729"/>
          </a:xfrm>
        </p:spPr>
        <p:txBody>
          <a:bodyPr/>
          <a:lstStyle/>
          <a:p>
            <a:fld id="{B6F15528-21DE-4FAA-801E-634DDDAF4B2B}" type="slidenum">
              <a:rPr lang="en-US" sz="2800" smtClean="0">
                <a:latin typeface="+mj-lt"/>
              </a:rPr>
              <a:pPr/>
              <a:t>15</a:t>
            </a:fld>
            <a:endParaRPr lang="en-US" sz="2800" dirty="0">
              <a:latin typeface="+mj-lt"/>
            </a:endParaRPr>
          </a:p>
        </p:txBody>
      </p:sp>
      <p:sp>
        <p:nvSpPr>
          <p:cNvPr id="5" name="Up Ribbon 4"/>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6" name="Group 5"/>
          <p:cNvGrpSpPr/>
          <p:nvPr/>
        </p:nvGrpSpPr>
        <p:grpSpPr>
          <a:xfrm>
            <a:off x="2121408" y="6091745"/>
            <a:ext cx="6324600" cy="766253"/>
            <a:chOff x="6947906" y="19055130"/>
            <a:chExt cx="18136742" cy="2486872"/>
          </a:xfrm>
        </p:grpSpPr>
        <p:sp>
          <p:nvSpPr>
            <p:cNvPr id="7" name="Rectangle 6">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SOFTWARE</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8" name="Picture 7">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161555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Block Diagram</a:t>
            </a:r>
            <a:endParaRPr lang="en-IN" b="1" dirty="0"/>
          </a:p>
        </p:txBody>
      </p:sp>
      <p:pic>
        <p:nvPicPr>
          <p:cNvPr id="6" name="Content Placeholder 5" descr="first review - Microsoft PowerPoint"/>
          <p:cNvPicPr>
            <a:picLocks noGrp="1" noChangeAspect="1"/>
          </p:cNvPicPr>
          <p:nvPr>
            <p:ph idx="1"/>
          </p:nvPr>
        </p:nvPicPr>
        <p:blipFill rotWithShape="1">
          <a:blip r:embed="rId2">
            <a:extLst>
              <a:ext uri="{28A0092B-C50C-407E-A947-70E740481C1C}">
                <a14:useLocalDpi xmlns:a14="http://schemas.microsoft.com/office/drawing/2010/main" val="0"/>
              </a:ext>
            </a:extLst>
          </a:blip>
          <a:srcRect l="36556" t="32642" r="20555" b="15373"/>
          <a:stretch/>
        </p:blipFill>
        <p:spPr>
          <a:xfrm>
            <a:off x="762000" y="1295400"/>
            <a:ext cx="7924800" cy="4572000"/>
          </a:xfrm>
        </p:spPr>
      </p:pic>
      <p:sp>
        <p:nvSpPr>
          <p:cNvPr id="3" name="Slide Number Placeholder 2"/>
          <p:cNvSpPr>
            <a:spLocks noGrp="1"/>
          </p:cNvSpPr>
          <p:nvPr>
            <p:ph type="sldNum" sz="quarter" idx="12"/>
          </p:nvPr>
        </p:nvSpPr>
        <p:spPr>
          <a:xfrm>
            <a:off x="6553200" y="6139844"/>
            <a:ext cx="2362200" cy="581631"/>
          </a:xfrm>
        </p:spPr>
        <p:txBody>
          <a:bodyPr/>
          <a:lstStyle/>
          <a:p>
            <a:fld id="{B6F15528-21DE-4FAA-801E-634DDDAF4B2B}" type="slidenum">
              <a:rPr lang="en-US" sz="2800" smtClean="0"/>
              <a:pPr/>
              <a:t>16</a:t>
            </a:fld>
            <a:endParaRPr lang="en-US" sz="2800" dirty="0"/>
          </a:p>
        </p:txBody>
      </p:sp>
      <p:sp>
        <p:nvSpPr>
          <p:cNvPr id="5" name="Up Ribbon 4"/>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7" name="Group 6"/>
          <p:cNvGrpSpPr/>
          <p:nvPr/>
        </p:nvGrpSpPr>
        <p:grpSpPr>
          <a:xfrm>
            <a:off x="2121408" y="6091745"/>
            <a:ext cx="6324600" cy="766253"/>
            <a:chOff x="6947906" y="19055130"/>
            <a:chExt cx="18136742" cy="2486872"/>
          </a:xfrm>
        </p:grpSpPr>
        <p:sp>
          <p:nvSpPr>
            <p:cNvPr id="8" name="Rectangle 7">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BLOCK</a:t>
              </a:r>
              <a:r>
                <a:rPr kumimoji="0" lang="en-US" sz="1000" b="0" i="0" u="none" strike="noStrike" kern="1200" cap="none" spc="0" normalizeH="0" noProof="0" dirty="0" smtClean="0">
                  <a:ln w="18415" cmpd="sng">
                    <a:solidFill>
                      <a:sysClr val="windowText" lastClr="000000"/>
                    </a:solidFill>
                    <a:prstDash val="solid"/>
                  </a:ln>
                  <a:solidFill>
                    <a:sysClr val="windowText" lastClr="000000"/>
                  </a:solidFill>
                  <a:uLnTx/>
                  <a:uFillTx/>
                  <a:latin typeface="+mj-lt"/>
                  <a:ea typeface="Cambria Math" pitchFamily="18" charset="0"/>
                </a:rPr>
                <a:t> DIAGRAM</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9" name="Picture 8">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1"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2" name="Straight Connector 11"/>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3"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7251753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t>Circuit diagram of the setup</a:t>
            </a:r>
            <a:endParaRPr lang="en-IN" dirty="0"/>
          </a:p>
        </p:txBody>
      </p:sp>
      <p:sp>
        <p:nvSpPr>
          <p:cNvPr id="4" name="Slide Number Placeholder 3"/>
          <p:cNvSpPr>
            <a:spLocks noGrp="1"/>
          </p:cNvSpPr>
          <p:nvPr>
            <p:ph type="sldNum" sz="quarter" idx="12"/>
          </p:nvPr>
        </p:nvSpPr>
        <p:spPr>
          <a:xfrm>
            <a:off x="6800384" y="6181536"/>
            <a:ext cx="2133600" cy="448830"/>
          </a:xfrm>
        </p:spPr>
        <p:txBody>
          <a:bodyPr/>
          <a:lstStyle/>
          <a:p>
            <a:fld id="{B6F15528-21DE-4FAA-801E-634DDDAF4B2B}" type="slidenum">
              <a:rPr lang="en-US" sz="2800" smtClean="0"/>
              <a:pPr/>
              <a:t>17</a:t>
            </a:fld>
            <a:endParaRPr lang="en-US" sz="2800" dirty="0"/>
          </a:p>
        </p:txBody>
      </p:sp>
      <p:pic>
        <p:nvPicPr>
          <p:cNvPr id="5" name="Content Placeholder 4"/>
          <p:cNvPicPr>
            <a:picLocks noGrp="1"/>
          </p:cNvPicPr>
          <p:nvPr>
            <p:ph idx="1"/>
          </p:nvPr>
        </p:nvPicPr>
        <p:blipFill rotWithShape="1">
          <a:blip r:embed="rId2">
            <a:extLst>
              <a:ext uri="{28A0092B-C50C-407E-A947-70E740481C1C}">
                <a14:useLocalDpi xmlns:a14="http://schemas.microsoft.com/office/drawing/2010/main" val="0"/>
              </a:ext>
            </a:extLst>
          </a:blip>
          <a:srcRect l="35783" t="21233" r="7016" b="11416"/>
          <a:stretch/>
        </p:blipFill>
        <p:spPr bwMode="auto">
          <a:xfrm>
            <a:off x="381000" y="1143001"/>
            <a:ext cx="8534399" cy="501671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2699197" y="976622"/>
            <a:ext cx="2362200" cy="307777"/>
          </a:xfrm>
          <a:prstGeom prst="rect">
            <a:avLst/>
          </a:prstGeom>
          <a:noFill/>
        </p:spPr>
        <p:txBody>
          <a:bodyPr wrap="square" rtlCol="0">
            <a:spAutoFit/>
          </a:bodyPr>
          <a:lstStyle/>
          <a:p>
            <a:pPr algn="ctr"/>
            <a:r>
              <a:rPr lang="en-IN" sz="1400" i="1" dirty="0" smtClean="0"/>
              <a:t>Ultrasonic Sensor</a:t>
            </a:r>
            <a:endParaRPr lang="en-IN" sz="1400" i="1" dirty="0"/>
          </a:p>
        </p:txBody>
      </p:sp>
      <p:sp>
        <p:nvSpPr>
          <p:cNvPr id="7" name="TextBox 6"/>
          <p:cNvSpPr txBox="1"/>
          <p:nvPr/>
        </p:nvSpPr>
        <p:spPr>
          <a:xfrm>
            <a:off x="2514600" y="5698044"/>
            <a:ext cx="1905000" cy="307777"/>
          </a:xfrm>
          <a:prstGeom prst="rect">
            <a:avLst/>
          </a:prstGeom>
          <a:noFill/>
        </p:spPr>
        <p:txBody>
          <a:bodyPr wrap="square" rtlCol="0">
            <a:spAutoFit/>
          </a:bodyPr>
          <a:lstStyle/>
          <a:p>
            <a:pPr algn="ctr"/>
            <a:r>
              <a:rPr lang="en-IN" sz="1400" i="1" dirty="0" smtClean="0"/>
              <a:t>Ardunio</a:t>
            </a:r>
            <a:endParaRPr lang="en-IN" sz="1400" i="1" dirty="0"/>
          </a:p>
        </p:txBody>
      </p:sp>
      <p:sp>
        <p:nvSpPr>
          <p:cNvPr id="8" name="TextBox 7"/>
          <p:cNvSpPr txBox="1"/>
          <p:nvPr/>
        </p:nvSpPr>
        <p:spPr>
          <a:xfrm>
            <a:off x="5216470" y="3460671"/>
            <a:ext cx="762000" cy="523220"/>
          </a:xfrm>
          <a:prstGeom prst="rect">
            <a:avLst/>
          </a:prstGeom>
          <a:noFill/>
        </p:spPr>
        <p:txBody>
          <a:bodyPr wrap="square" rtlCol="0">
            <a:spAutoFit/>
          </a:bodyPr>
          <a:lstStyle/>
          <a:p>
            <a:pPr algn="ctr"/>
            <a:r>
              <a:rPr lang="en-IN" sz="1400" i="1" dirty="0" smtClean="0"/>
              <a:t>Node MCU</a:t>
            </a:r>
            <a:endParaRPr lang="en-IN" sz="1400" i="1" dirty="0"/>
          </a:p>
        </p:txBody>
      </p:sp>
      <p:sp>
        <p:nvSpPr>
          <p:cNvPr id="9" name="TextBox 8"/>
          <p:cNvSpPr txBox="1"/>
          <p:nvPr/>
        </p:nvSpPr>
        <p:spPr>
          <a:xfrm>
            <a:off x="6477000" y="3660873"/>
            <a:ext cx="2133600" cy="307777"/>
          </a:xfrm>
          <a:prstGeom prst="rect">
            <a:avLst/>
          </a:prstGeom>
          <a:noFill/>
        </p:spPr>
        <p:txBody>
          <a:bodyPr wrap="square" rtlCol="0">
            <a:spAutoFit/>
          </a:bodyPr>
          <a:lstStyle/>
          <a:p>
            <a:pPr algn="ctr"/>
            <a:r>
              <a:rPr lang="en-IN" sz="1400" i="1" dirty="0" smtClean="0"/>
              <a:t>Waterflow Sensor</a:t>
            </a:r>
            <a:endParaRPr lang="en-IN" sz="1400" i="1" dirty="0"/>
          </a:p>
        </p:txBody>
      </p:sp>
      <p:cxnSp>
        <p:nvCxnSpPr>
          <p:cNvPr id="13" name="Straight Arrow Connector 12"/>
          <p:cNvCxnSpPr/>
          <p:nvPr/>
        </p:nvCxnSpPr>
        <p:spPr>
          <a:xfrm>
            <a:off x="1143000" y="2133600"/>
            <a:ext cx="457200" cy="152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1143000" y="2209800"/>
            <a:ext cx="457200" cy="175885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143000" y="2209800"/>
            <a:ext cx="533400" cy="304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1143000" y="2133600"/>
            <a:ext cx="609600" cy="685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250698" y="1737836"/>
            <a:ext cx="1104900" cy="738664"/>
          </a:xfrm>
          <a:prstGeom prst="rect">
            <a:avLst/>
          </a:prstGeom>
          <a:noFill/>
        </p:spPr>
        <p:txBody>
          <a:bodyPr wrap="square" rtlCol="0">
            <a:spAutoFit/>
          </a:bodyPr>
          <a:lstStyle/>
          <a:p>
            <a:r>
              <a:rPr lang="en-IN" sz="1400" i="1" dirty="0" smtClean="0"/>
              <a:t>Wires connecting the circuit </a:t>
            </a:r>
            <a:endParaRPr lang="en-IN" sz="1400" i="1" dirty="0"/>
          </a:p>
        </p:txBody>
      </p:sp>
      <p:sp>
        <p:nvSpPr>
          <p:cNvPr id="21" name="TextBox 20"/>
          <p:cNvSpPr txBox="1"/>
          <p:nvPr/>
        </p:nvSpPr>
        <p:spPr>
          <a:xfrm>
            <a:off x="345186" y="4648200"/>
            <a:ext cx="1273302" cy="523220"/>
          </a:xfrm>
          <a:prstGeom prst="rect">
            <a:avLst/>
          </a:prstGeom>
          <a:noFill/>
        </p:spPr>
        <p:txBody>
          <a:bodyPr wrap="square" rtlCol="0">
            <a:spAutoFit/>
          </a:bodyPr>
          <a:lstStyle/>
          <a:p>
            <a:pPr algn="ctr"/>
            <a:r>
              <a:rPr lang="en-IN" sz="1400" i="1" dirty="0" smtClean="0"/>
              <a:t>USB for power supply</a:t>
            </a:r>
            <a:endParaRPr lang="en-IN" sz="1400" i="1" dirty="0"/>
          </a:p>
        </p:txBody>
      </p:sp>
      <p:grpSp>
        <p:nvGrpSpPr>
          <p:cNvPr id="22" name="Group 21"/>
          <p:cNvGrpSpPr/>
          <p:nvPr/>
        </p:nvGrpSpPr>
        <p:grpSpPr>
          <a:xfrm>
            <a:off x="2121408" y="6091745"/>
            <a:ext cx="6324600" cy="766253"/>
            <a:chOff x="6947906" y="19055130"/>
            <a:chExt cx="18136742" cy="2486872"/>
          </a:xfrm>
        </p:grpSpPr>
        <p:sp>
          <p:nvSpPr>
            <p:cNvPr id="23" name="Rectangle 22">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BLOCK</a:t>
              </a:r>
              <a:r>
                <a:rPr kumimoji="0" lang="en-US" sz="1000" b="0" i="0" u="none" strike="noStrike" kern="1200" cap="none" spc="0" normalizeH="0" noProof="0" dirty="0" smtClean="0">
                  <a:ln w="18415" cmpd="sng">
                    <a:solidFill>
                      <a:sysClr val="windowText" lastClr="000000"/>
                    </a:solidFill>
                    <a:prstDash val="solid"/>
                  </a:ln>
                  <a:solidFill>
                    <a:sysClr val="windowText" lastClr="000000"/>
                  </a:solidFill>
                  <a:uLnTx/>
                  <a:uFillTx/>
                  <a:latin typeface="+mj-lt"/>
                  <a:ea typeface="Cambria Math" pitchFamily="18" charset="0"/>
                </a:rPr>
                <a:t> DIAGRAM</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24" name="Picture 23">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25"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26" name="Straight Connector 25"/>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27" name="Up Ribbon 26"/>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sp>
        <p:nvSpPr>
          <p:cNvPr id="28"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967407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IN" sz="2400" b="1" dirty="0" smtClean="0"/>
              <a:t>Flow diagram</a:t>
            </a:r>
            <a:endParaRPr lang="en-IN" sz="2400" b="1" dirty="0"/>
          </a:p>
        </p:txBody>
      </p:sp>
      <p:pic>
        <p:nvPicPr>
          <p:cNvPr id="12" name="Content Placeholder 11"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457200"/>
            <a:ext cx="8991601" cy="5257800"/>
          </a:xfrm>
        </p:spPr>
      </p:pic>
      <p:sp>
        <p:nvSpPr>
          <p:cNvPr id="3" name="Slide Number Placeholder 2"/>
          <p:cNvSpPr>
            <a:spLocks noGrp="1"/>
          </p:cNvSpPr>
          <p:nvPr>
            <p:ph type="sldNum" sz="quarter" idx="12"/>
          </p:nvPr>
        </p:nvSpPr>
        <p:spPr>
          <a:xfrm>
            <a:off x="6553200" y="6019800"/>
            <a:ext cx="2362200" cy="701675"/>
          </a:xfrm>
        </p:spPr>
        <p:txBody>
          <a:bodyPr/>
          <a:lstStyle/>
          <a:p>
            <a:fld id="{B6F15528-21DE-4FAA-801E-634DDDAF4B2B}" type="slidenum">
              <a:rPr lang="en-US" sz="2800" smtClean="0"/>
              <a:pPr/>
              <a:t>18</a:t>
            </a:fld>
            <a:endParaRPr lang="en-US" sz="2800" dirty="0"/>
          </a:p>
        </p:txBody>
      </p:sp>
      <p:sp>
        <p:nvSpPr>
          <p:cNvPr id="5" name="Up Ribbon 4"/>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6" name="Group 5"/>
          <p:cNvGrpSpPr/>
          <p:nvPr/>
        </p:nvGrpSpPr>
        <p:grpSpPr>
          <a:xfrm>
            <a:off x="2121408" y="6091745"/>
            <a:ext cx="6324600" cy="766253"/>
            <a:chOff x="6947906" y="19055130"/>
            <a:chExt cx="18136742" cy="2486872"/>
          </a:xfrm>
        </p:grpSpPr>
        <p:sp>
          <p:nvSpPr>
            <p:cNvPr id="7" name="Rectangle 6">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FLOW</a:t>
              </a:r>
              <a:r>
                <a:rPr kumimoji="0" lang="en-US" sz="1000" b="0" i="0" u="none" strike="noStrike" kern="1200" cap="none" spc="0" normalizeH="0" noProof="0" dirty="0" smtClean="0">
                  <a:ln w="18415" cmpd="sng">
                    <a:solidFill>
                      <a:sysClr val="windowText" lastClr="000000"/>
                    </a:solidFill>
                    <a:prstDash val="solid"/>
                  </a:ln>
                  <a:solidFill>
                    <a:sysClr val="windowText" lastClr="000000"/>
                  </a:solidFill>
                  <a:uLnTx/>
                  <a:uFillTx/>
                  <a:latin typeface="+mj-lt"/>
                  <a:ea typeface="Cambria Math" pitchFamily="18" charset="0"/>
                </a:rPr>
                <a:t> DIAGRAM</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8" name="Picture 7">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3"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0269731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52400"/>
            <a:ext cx="5486400" cy="566738"/>
          </a:xfrm>
        </p:spPr>
        <p:txBody>
          <a:bodyPr>
            <a:noAutofit/>
          </a:bodyPr>
          <a:lstStyle/>
          <a:p>
            <a:pPr algn="ctr"/>
            <a:r>
              <a:rPr lang="en-IN" sz="3600" dirty="0" smtClean="0"/>
              <a:t>Modeling</a:t>
            </a:r>
            <a:endParaRPr lang="en-IN" sz="3600" dirty="0"/>
          </a:p>
        </p:txBody>
      </p:sp>
      <p:pic>
        <p:nvPicPr>
          <p:cNvPr id="6" name="Picture Placeholder 5"/>
          <p:cNvPicPr>
            <a:picLocks noGrp="1" noChangeAspect="1"/>
          </p:cNvPicPr>
          <p:nvPr>
            <p:ph type="pic" idx="1"/>
          </p:nvPr>
        </p:nvPicPr>
        <p:blipFill>
          <a:blip r:embed="rId2" cstate="print">
            <a:extLst>
              <a:ext uri="{28A0092B-C50C-407E-A947-70E740481C1C}">
                <a14:useLocalDpi xmlns:a14="http://schemas.microsoft.com/office/drawing/2010/main" val="0"/>
              </a:ext>
            </a:extLst>
          </a:blip>
          <a:stretch>
            <a:fillRect/>
          </a:stretch>
        </p:blipFill>
        <p:spPr>
          <a:xfrm>
            <a:off x="685800" y="762000"/>
            <a:ext cx="8001000" cy="4495800"/>
          </a:xfrm>
        </p:spPr>
      </p:pic>
      <p:sp>
        <p:nvSpPr>
          <p:cNvPr id="5" name="Text Placeholder 4"/>
          <p:cNvSpPr>
            <a:spLocks noGrp="1"/>
          </p:cNvSpPr>
          <p:nvPr>
            <p:ph type="body" sz="half" idx="2"/>
          </p:nvPr>
        </p:nvSpPr>
        <p:spPr>
          <a:xfrm>
            <a:off x="2121408" y="5257800"/>
            <a:ext cx="5422392" cy="533400"/>
          </a:xfrm>
        </p:spPr>
        <p:txBody>
          <a:bodyPr>
            <a:normAutofit/>
          </a:bodyPr>
          <a:lstStyle/>
          <a:p>
            <a:pPr algn="ctr"/>
            <a:r>
              <a:rPr lang="en-IN" sz="2800" dirty="0" smtClean="0"/>
              <a:t>Use Case Diagram</a:t>
            </a:r>
            <a:endParaRPr lang="en-IN" sz="2800" dirty="0"/>
          </a:p>
        </p:txBody>
      </p:sp>
      <p:sp>
        <p:nvSpPr>
          <p:cNvPr id="3" name="Slide Number Placeholder 2"/>
          <p:cNvSpPr>
            <a:spLocks noGrp="1"/>
          </p:cNvSpPr>
          <p:nvPr>
            <p:ph type="sldNum" sz="quarter" idx="12"/>
          </p:nvPr>
        </p:nvSpPr>
        <p:spPr>
          <a:xfrm>
            <a:off x="6553200" y="6172200"/>
            <a:ext cx="2362200" cy="549275"/>
          </a:xfrm>
        </p:spPr>
        <p:txBody>
          <a:bodyPr/>
          <a:lstStyle/>
          <a:p>
            <a:fld id="{B6F15528-21DE-4FAA-801E-634DDDAF4B2B}" type="slidenum">
              <a:rPr lang="en-US" sz="2800" smtClean="0">
                <a:latin typeface="+mj-lt"/>
              </a:rPr>
              <a:pPr/>
              <a:t>19</a:t>
            </a:fld>
            <a:endParaRPr lang="en-US" sz="2800" dirty="0">
              <a:latin typeface="+mj-lt"/>
            </a:endParaRPr>
          </a:p>
        </p:txBody>
      </p:sp>
      <p:sp>
        <p:nvSpPr>
          <p:cNvPr id="7" name="Up Ribbon 6"/>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8" name="Group 7"/>
          <p:cNvGrpSpPr/>
          <p:nvPr/>
        </p:nvGrpSpPr>
        <p:grpSpPr>
          <a:xfrm>
            <a:off x="2121408" y="6091745"/>
            <a:ext cx="6324600" cy="766253"/>
            <a:chOff x="6947906" y="19055130"/>
            <a:chExt cx="18136742" cy="2486872"/>
          </a:xfrm>
        </p:grpSpPr>
        <p:sp>
          <p:nvSpPr>
            <p:cNvPr id="9" name="Rectangle 8">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MODELING</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10" name="Picture 9">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2"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3" name="Straight Connector 12"/>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4"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070700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a:t>
            </a:r>
            <a:r>
              <a:rPr lang="en-IN" b="1" dirty="0" smtClean="0"/>
              <a:t>ontents</a:t>
            </a:r>
            <a:endParaRPr lang="en-IN" b="1" dirty="0"/>
          </a:p>
        </p:txBody>
      </p:sp>
      <p:sp>
        <p:nvSpPr>
          <p:cNvPr id="3" name="Content Placeholder 2"/>
          <p:cNvSpPr>
            <a:spLocks noGrp="1"/>
          </p:cNvSpPr>
          <p:nvPr>
            <p:ph idx="1"/>
          </p:nvPr>
        </p:nvSpPr>
        <p:spPr>
          <a:xfrm>
            <a:off x="381000" y="1371600"/>
            <a:ext cx="8229600" cy="4231888"/>
          </a:xfrm>
        </p:spPr>
        <p:txBody>
          <a:bodyPr>
            <a:normAutofit fontScale="85000" lnSpcReduction="20000"/>
          </a:bodyPr>
          <a:lstStyle/>
          <a:p>
            <a:r>
              <a:rPr lang="en-IN" dirty="0" smtClean="0">
                <a:cs typeface="Times New Roman" pitchFamily="18" charset="0"/>
              </a:rPr>
              <a:t>Abstract</a:t>
            </a:r>
          </a:p>
          <a:p>
            <a:r>
              <a:rPr lang="en-IN" dirty="0" smtClean="0">
                <a:cs typeface="Times New Roman" pitchFamily="18" charset="0"/>
              </a:rPr>
              <a:t>Problem </a:t>
            </a:r>
          </a:p>
          <a:p>
            <a:r>
              <a:rPr lang="en-IN" dirty="0" smtClean="0">
                <a:cs typeface="Times New Roman" pitchFamily="18" charset="0"/>
              </a:rPr>
              <a:t>Our solution</a:t>
            </a:r>
          </a:p>
          <a:p>
            <a:r>
              <a:rPr lang="en-IN" dirty="0" smtClean="0">
                <a:cs typeface="Times New Roman" pitchFamily="18" charset="0"/>
              </a:rPr>
              <a:t>Literature survey</a:t>
            </a:r>
          </a:p>
          <a:p>
            <a:r>
              <a:rPr lang="en-IN" dirty="0" smtClean="0">
                <a:cs typeface="Times New Roman" pitchFamily="18" charset="0"/>
              </a:rPr>
              <a:t>Proposed system</a:t>
            </a:r>
          </a:p>
          <a:p>
            <a:r>
              <a:rPr lang="en-IN" dirty="0" smtClean="0">
                <a:cs typeface="Times New Roman" pitchFamily="18" charset="0"/>
              </a:rPr>
              <a:t>Hardware and software </a:t>
            </a:r>
            <a:r>
              <a:rPr lang="en-IN" dirty="0" smtClean="0">
                <a:cs typeface="Times New Roman" pitchFamily="18" charset="0"/>
              </a:rPr>
              <a:t>requirements</a:t>
            </a:r>
            <a:endParaRPr lang="en-IN" dirty="0" smtClean="0">
              <a:cs typeface="Times New Roman" pitchFamily="18" charset="0"/>
            </a:endParaRPr>
          </a:p>
          <a:p>
            <a:r>
              <a:rPr lang="en-IN" dirty="0" smtClean="0">
                <a:cs typeface="Times New Roman" pitchFamily="18" charset="0"/>
              </a:rPr>
              <a:t>Working</a:t>
            </a:r>
          </a:p>
          <a:p>
            <a:r>
              <a:rPr lang="en-IN" dirty="0" smtClean="0">
                <a:cs typeface="Times New Roman" pitchFamily="18" charset="0"/>
              </a:rPr>
              <a:t>Modelling</a:t>
            </a:r>
          </a:p>
          <a:p>
            <a:r>
              <a:rPr lang="en-IN" dirty="0" smtClean="0">
                <a:cs typeface="Times New Roman" pitchFamily="18" charset="0"/>
              </a:rPr>
              <a:t>Outputs</a:t>
            </a:r>
          </a:p>
          <a:p>
            <a:r>
              <a:rPr lang="en-IN" dirty="0" smtClean="0">
                <a:cs typeface="Times New Roman" pitchFamily="18" charset="0"/>
              </a:rPr>
              <a:t>Conclusion</a:t>
            </a:r>
          </a:p>
          <a:p>
            <a:pPr marL="0" indent="0">
              <a:buNone/>
            </a:pPr>
            <a:endParaRPr lang="en-IN" dirty="0" smtClean="0">
              <a:cs typeface="Times New Roman" pitchFamily="18" charset="0"/>
            </a:endParaRPr>
          </a:p>
          <a:p>
            <a:endParaRPr lang="en-IN" dirty="0">
              <a:cs typeface="Times New Roman" pitchFamily="18" charset="0"/>
            </a:endParaRPr>
          </a:p>
        </p:txBody>
      </p:sp>
      <p:grpSp>
        <p:nvGrpSpPr>
          <p:cNvPr id="4" name="Group 3"/>
          <p:cNvGrpSpPr/>
          <p:nvPr/>
        </p:nvGrpSpPr>
        <p:grpSpPr>
          <a:xfrm>
            <a:off x="2148840" y="6139844"/>
            <a:ext cx="6091459" cy="641955"/>
            <a:chOff x="6947906" y="19214122"/>
            <a:chExt cx="17468176" cy="2327880"/>
          </a:xfrm>
        </p:grpSpPr>
        <p:sp>
          <p:nvSpPr>
            <p:cNvPr id="6" name="Rectangle 5">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Bodoni MT" pitchFamily="18" charset="0"/>
                  <a:ea typeface="Cambria Math" pitchFamily="18" charset="0"/>
                </a:rPr>
                <a:t>CONTENTS</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Bodoni MT" pitchFamily="18" charset="0"/>
                <a:ea typeface="Cambria Math" pitchFamily="18" charset="0"/>
              </a:endParaRPr>
            </a:p>
          </p:txBody>
        </p:sp>
        <p:pic>
          <p:nvPicPr>
            <p:cNvPr id="7" name="Picture 6">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33483" y="19317212"/>
              <a:ext cx="1982599" cy="2039511"/>
            </a:xfrm>
            <a:prstGeom prst="rect">
              <a:avLst/>
            </a:prstGeom>
          </p:spPr>
        </p:pic>
        <p:sp>
          <p:nvSpPr>
            <p:cNvPr id="9" name="TextBox 92"/>
            <p:cNvSpPr txBox="1"/>
            <p:nvPr/>
          </p:nvSpPr>
          <p:spPr>
            <a:xfrm>
              <a:off x="13022622" y="19214122"/>
              <a:ext cx="8522084" cy="1450893"/>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
          <p:nvSpPr>
            <p:cNvPr id="11"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2" name="Straight Connector 11"/>
            <p:cNvCxnSpPr/>
            <p:nvPr/>
          </p:nvCxnSpPr>
          <p:spPr>
            <a:xfrm flipH="1">
              <a:off x="11991788" y="20665015"/>
              <a:ext cx="8897373" cy="70353"/>
            </a:xfrm>
            <a:prstGeom prst="line">
              <a:avLst/>
            </a:prstGeom>
            <a:noFill/>
            <a:ln w="19050" cap="flat" cmpd="sng" algn="ctr">
              <a:solidFill>
                <a:sysClr val="windowText" lastClr="000000"/>
              </a:solidFill>
              <a:prstDash val="solid"/>
              <a:miter lim="800000"/>
            </a:ln>
            <a:effectLst/>
          </p:spPr>
        </p:cxnSp>
      </p:grpSp>
      <p:sp>
        <p:nvSpPr>
          <p:cNvPr id="15" name="Up Ribbon 14"/>
          <p:cNvSpPr/>
          <p:nvPr/>
        </p:nvSpPr>
        <p:spPr>
          <a:xfrm>
            <a:off x="0" y="6226554"/>
            <a:ext cx="2514600" cy="631446"/>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50" b="1" dirty="0">
                <a:solidFill>
                  <a:sysClr val="windowText" lastClr="000000"/>
                </a:solidFill>
              </a:rPr>
              <a:t>SMART  DRAINAGE MANAGEMENT  SYSTEM</a:t>
            </a:r>
          </a:p>
          <a:p>
            <a:pPr algn="ctr"/>
            <a:endParaRPr lang="en-IN" sz="1050" dirty="0"/>
          </a:p>
        </p:txBody>
      </p:sp>
      <p:sp>
        <p:nvSpPr>
          <p:cNvPr id="16" name="Slide Number Placeholder 15"/>
          <p:cNvSpPr>
            <a:spLocks noGrp="1"/>
          </p:cNvSpPr>
          <p:nvPr>
            <p:ph type="sldNum" sz="quarter" idx="12"/>
          </p:nvPr>
        </p:nvSpPr>
        <p:spPr>
          <a:xfrm>
            <a:off x="6562873" y="6226554"/>
            <a:ext cx="2438400" cy="499913"/>
          </a:xfrm>
        </p:spPr>
        <p:txBody>
          <a:bodyPr anchor="t"/>
          <a:lstStyle/>
          <a:p>
            <a:fld id="{B6F15528-21DE-4FAA-801E-634DDDAF4B2B}" type="slidenum">
              <a:rPr lang="en-US" sz="2800" smtClean="0">
                <a:latin typeface="+mj-lt"/>
              </a:rPr>
              <a:pPr/>
              <a:t>2</a:t>
            </a:fld>
            <a:endParaRPr lang="en-US" sz="2800" dirty="0">
              <a:latin typeface="+mj-lt"/>
            </a:endParaRPr>
          </a:p>
        </p:txBody>
      </p:sp>
    </p:spTree>
    <p:extLst>
      <p:ext uri="{BB962C8B-B14F-4D97-AF65-F5344CB8AC3E}">
        <p14:creationId xmlns:p14="http://schemas.microsoft.com/office/powerpoint/2010/main" val="2501963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52400" y="304801"/>
            <a:ext cx="8763000" cy="5029200"/>
          </a:xfrm>
        </p:spPr>
      </p:pic>
      <p:sp>
        <p:nvSpPr>
          <p:cNvPr id="4" name="Text Placeholder 3"/>
          <p:cNvSpPr>
            <a:spLocks noGrp="1"/>
          </p:cNvSpPr>
          <p:nvPr>
            <p:ph type="body" sz="half" idx="2"/>
          </p:nvPr>
        </p:nvSpPr>
        <p:spPr>
          <a:xfrm>
            <a:off x="1752600" y="5334000"/>
            <a:ext cx="5486400" cy="533400"/>
          </a:xfrm>
        </p:spPr>
        <p:txBody>
          <a:bodyPr>
            <a:normAutofit/>
          </a:bodyPr>
          <a:lstStyle/>
          <a:p>
            <a:pPr algn="ctr"/>
            <a:r>
              <a:rPr lang="en-IN" sz="2800" dirty="0" smtClean="0"/>
              <a:t>Class Diagram</a:t>
            </a:r>
            <a:endParaRPr lang="en-IN" sz="2800" dirty="0"/>
          </a:p>
        </p:txBody>
      </p:sp>
      <p:sp>
        <p:nvSpPr>
          <p:cNvPr id="2" name="Slide Number Placeholder 1"/>
          <p:cNvSpPr>
            <a:spLocks noGrp="1"/>
          </p:cNvSpPr>
          <p:nvPr>
            <p:ph type="sldNum" sz="quarter" idx="12"/>
          </p:nvPr>
        </p:nvSpPr>
        <p:spPr>
          <a:xfrm>
            <a:off x="6553200" y="6172200"/>
            <a:ext cx="2362200" cy="549275"/>
          </a:xfrm>
        </p:spPr>
        <p:txBody>
          <a:bodyPr/>
          <a:lstStyle/>
          <a:p>
            <a:fld id="{B6F15528-21DE-4FAA-801E-634DDDAF4B2B}" type="slidenum">
              <a:rPr lang="en-US" sz="2800" smtClean="0"/>
              <a:pPr/>
              <a:t>20</a:t>
            </a:fld>
            <a:endParaRPr lang="en-US" sz="2800" dirty="0"/>
          </a:p>
        </p:txBody>
      </p:sp>
      <p:sp>
        <p:nvSpPr>
          <p:cNvPr id="6" name="Up Ribbon 5"/>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7" name="Group 6"/>
          <p:cNvGrpSpPr/>
          <p:nvPr/>
        </p:nvGrpSpPr>
        <p:grpSpPr>
          <a:xfrm>
            <a:off x="2121408" y="6091745"/>
            <a:ext cx="6324600" cy="766253"/>
            <a:chOff x="6947906" y="19055130"/>
            <a:chExt cx="18136742" cy="2486872"/>
          </a:xfrm>
        </p:grpSpPr>
        <p:sp>
          <p:nvSpPr>
            <p:cNvPr id="8" name="Rectangle 7">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MODELING</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9" name="Picture 8">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1"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2" name="Straight Connector 11"/>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3"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2834511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304800" y="533401"/>
            <a:ext cx="8686800" cy="4419599"/>
          </a:xfrm>
        </p:spPr>
      </p:pic>
      <p:sp>
        <p:nvSpPr>
          <p:cNvPr id="4" name="Text Placeholder 3"/>
          <p:cNvSpPr>
            <a:spLocks noGrp="1"/>
          </p:cNvSpPr>
          <p:nvPr>
            <p:ph type="body" sz="half" idx="2"/>
          </p:nvPr>
        </p:nvSpPr>
        <p:spPr>
          <a:xfrm>
            <a:off x="1676400" y="5029200"/>
            <a:ext cx="5486400" cy="804862"/>
          </a:xfrm>
        </p:spPr>
        <p:txBody>
          <a:bodyPr>
            <a:normAutofit/>
          </a:bodyPr>
          <a:lstStyle/>
          <a:p>
            <a:pPr algn="ctr"/>
            <a:r>
              <a:rPr lang="en-IN" sz="2800" dirty="0" smtClean="0"/>
              <a:t>Sequence diagram</a:t>
            </a:r>
            <a:endParaRPr lang="en-IN" sz="2800" dirty="0"/>
          </a:p>
        </p:txBody>
      </p:sp>
      <p:sp>
        <p:nvSpPr>
          <p:cNvPr id="2" name="Slide Number Placeholder 1"/>
          <p:cNvSpPr>
            <a:spLocks noGrp="1"/>
          </p:cNvSpPr>
          <p:nvPr>
            <p:ph type="sldNum" sz="quarter" idx="12"/>
          </p:nvPr>
        </p:nvSpPr>
        <p:spPr>
          <a:xfrm>
            <a:off x="6553200" y="6172200"/>
            <a:ext cx="2362200" cy="549275"/>
          </a:xfrm>
        </p:spPr>
        <p:txBody>
          <a:bodyPr/>
          <a:lstStyle/>
          <a:p>
            <a:fld id="{B6F15528-21DE-4FAA-801E-634DDDAF4B2B}" type="slidenum">
              <a:rPr lang="en-US" sz="2800" smtClean="0"/>
              <a:pPr/>
              <a:t>21</a:t>
            </a:fld>
            <a:endParaRPr lang="en-US" sz="2800" dirty="0"/>
          </a:p>
        </p:txBody>
      </p:sp>
      <p:sp>
        <p:nvSpPr>
          <p:cNvPr id="6" name="Up Ribbon 5"/>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7" name="Group 6"/>
          <p:cNvGrpSpPr/>
          <p:nvPr/>
        </p:nvGrpSpPr>
        <p:grpSpPr>
          <a:xfrm>
            <a:off x="2121408" y="6091745"/>
            <a:ext cx="6324600" cy="766253"/>
            <a:chOff x="6947906" y="19055130"/>
            <a:chExt cx="18136742" cy="2486872"/>
          </a:xfrm>
        </p:grpSpPr>
        <p:sp>
          <p:nvSpPr>
            <p:cNvPr id="8" name="Rectangle 7">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MODELING</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9" name="Picture 8">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1"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2" name="Straight Connector 11"/>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3"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300479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2916" t="13257" r="14532" b="41485"/>
          <a:stretch/>
        </p:blipFill>
        <p:spPr>
          <a:xfrm>
            <a:off x="533400" y="304800"/>
            <a:ext cx="8153400" cy="5105400"/>
          </a:xfrm>
        </p:spPr>
      </p:pic>
      <p:sp>
        <p:nvSpPr>
          <p:cNvPr id="2" name="Slide Number Placeholder 1"/>
          <p:cNvSpPr>
            <a:spLocks noGrp="1"/>
          </p:cNvSpPr>
          <p:nvPr>
            <p:ph type="sldNum" sz="quarter" idx="12"/>
          </p:nvPr>
        </p:nvSpPr>
        <p:spPr>
          <a:xfrm>
            <a:off x="6553200" y="6172200"/>
            <a:ext cx="2362200" cy="549275"/>
          </a:xfrm>
        </p:spPr>
        <p:txBody>
          <a:bodyPr/>
          <a:lstStyle/>
          <a:p>
            <a:fld id="{B6F15528-21DE-4FAA-801E-634DDDAF4B2B}" type="slidenum">
              <a:rPr lang="en-US" sz="2800" smtClean="0"/>
              <a:pPr/>
              <a:t>22</a:t>
            </a:fld>
            <a:endParaRPr lang="en-US" sz="2800" dirty="0"/>
          </a:p>
        </p:txBody>
      </p:sp>
      <p:sp>
        <p:nvSpPr>
          <p:cNvPr id="6" name="Up Ribbon 5"/>
          <p:cNvSpPr/>
          <p:nvPr/>
        </p:nvSpPr>
        <p:spPr>
          <a:xfrm>
            <a:off x="0" y="6091747"/>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7" name="Group 6"/>
          <p:cNvGrpSpPr/>
          <p:nvPr/>
        </p:nvGrpSpPr>
        <p:grpSpPr>
          <a:xfrm>
            <a:off x="2121408" y="6091745"/>
            <a:ext cx="6324600" cy="766253"/>
            <a:chOff x="6947906" y="19055130"/>
            <a:chExt cx="18136742" cy="2486872"/>
          </a:xfrm>
        </p:grpSpPr>
        <p:sp>
          <p:nvSpPr>
            <p:cNvPr id="8" name="Rectangle 7">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MODELING</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9" name="Picture 8">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1"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2" name="Straight Connector 11"/>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3"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
        <p:nvSpPr>
          <p:cNvPr id="3" name="TextBox 2"/>
          <p:cNvSpPr txBox="1"/>
          <p:nvPr/>
        </p:nvSpPr>
        <p:spPr>
          <a:xfrm>
            <a:off x="1542288" y="5117812"/>
            <a:ext cx="5791200" cy="523220"/>
          </a:xfrm>
          <a:prstGeom prst="rect">
            <a:avLst/>
          </a:prstGeom>
          <a:noFill/>
        </p:spPr>
        <p:txBody>
          <a:bodyPr wrap="square" rtlCol="0">
            <a:spAutoFit/>
          </a:bodyPr>
          <a:lstStyle/>
          <a:p>
            <a:pPr algn="ctr"/>
            <a:r>
              <a:rPr lang="en-IN" sz="2800" dirty="0" smtClean="0"/>
              <a:t>Collaboration Diagram</a:t>
            </a:r>
            <a:endParaRPr lang="en-IN" sz="2800" dirty="0"/>
          </a:p>
        </p:txBody>
      </p:sp>
    </p:spTree>
    <p:extLst>
      <p:ext uri="{BB962C8B-B14F-4D97-AF65-F5344CB8AC3E}">
        <p14:creationId xmlns:p14="http://schemas.microsoft.com/office/powerpoint/2010/main" val="8610602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515" t="21405" r="22515" b="35907"/>
          <a:stretch/>
        </p:blipFill>
        <p:spPr>
          <a:xfrm>
            <a:off x="533400" y="381000"/>
            <a:ext cx="8229600" cy="4876799"/>
          </a:xfrm>
        </p:spPr>
      </p:pic>
      <p:sp>
        <p:nvSpPr>
          <p:cNvPr id="4" name="Text Placeholder 3"/>
          <p:cNvSpPr>
            <a:spLocks noGrp="1"/>
          </p:cNvSpPr>
          <p:nvPr>
            <p:ph type="body" sz="half" idx="2"/>
          </p:nvPr>
        </p:nvSpPr>
        <p:spPr/>
        <p:txBody>
          <a:bodyPr>
            <a:normAutofit/>
          </a:bodyPr>
          <a:lstStyle/>
          <a:p>
            <a:pPr algn="ctr"/>
            <a:r>
              <a:rPr lang="en-IN" sz="2800" dirty="0" smtClean="0"/>
              <a:t>Component</a:t>
            </a:r>
            <a:r>
              <a:rPr lang="en-IN" sz="2800" dirty="0"/>
              <a:t> </a:t>
            </a:r>
            <a:r>
              <a:rPr lang="en-IN" sz="2800" dirty="0" smtClean="0"/>
              <a:t>diagrams</a:t>
            </a:r>
            <a:endParaRPr lang="en-IN" sz="2800" dirty="0"/>
          </a:p>
        </p:txBody>
      </p:sp>
      <p:sp>
        <p:nvSpPr>
          <p:cNvPr id="2" name="Slide Number Placeholder 1"/>
          <p:cNvSpPr>
            <a:spLocks noGrp="1"/>
          </p:cNvSpPr>
          <p:nvPr>
            <p:ph type="sldNum" sz="quarter" idx="12"/>
          </p:nvPr>
        </p:nvSpPr>
        <p:spPr>
          <a:xfrm>
            <a:off x="6553200" y="6091746"/>
            <a:ext cx="2438400" cy="654930"/>
          </a:xfrm>
        </p:spPr>
        <p:txBody>
          <a:bodyPr/>
          <a:lstStyle/>
          <a:p>
            <a:fld id="{B6F15528-21DE-4FAA-801E-634DDDAF4B2B}" type="slidenum">
              <a:rPr lang="en-US" sz="2800" smtClean="0"/>
              <a:pPr/>
              <a:t>23</a:t>
            </a:fld>
            <a:endParaRPr lang="en-US" sz="2800" dirty="0"/>
          </a:p>
        </p:txBody>
      </p:sp>
      <p:sp>
        <p:nvSpPr>
          <p:cNvPr id="6" name="Up Ribbon 5"/>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7" name="Group 6"/>
          <p:cNvGrpSpPr/>
          <p:nvPr/>
        </p:nvGrpSpPr>
        <p:grpSpPr>
          <a:xfrm>
            <a:off x="2121408" y="6091745"/>
            <a:ext cx="6324600" cy="766253"/>
            <a:chOff x="6947906" y="19055130"/>
            <a:chExt cx="18136742" cy="2486872"/>
          </a:xfrm>
        </p:grpSpPr>
        <p:sp>
          <p:nvSpPr>
            <p:cNvPr id="8" name="Rectangle 7">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MODELING</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9" name="Picture 8">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1"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2" name="Straight Connector 11"/>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3"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757931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838200"/>
          </a:xfrm>
        </p:spPr>
        <p:txBody>
          <a:bodyPr/>
          <a:lstStyle/>
          <a:p>
            <a:r>
              <a:rPr lang="en-IN" b="1" dirty="0" smtClean="0"/>
              <a:t>Outputs</a:t>
            </a:r>
            <a:endParaRPr lang="en-IN" b="1"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8961" y="762000"/>
            <a:ext cx="7847047" cy="4572000"/>
          </a:xfrm>
          <a:ln>
            <a:solidFill>
              <a:schemeClr val="tx1"/>
            </a:solidFill>
          </a:ln>
        </p:spPr>
      </p:pic>
      <p:sp>
        <p:nvSpPr>
          <p:cNvPr id="2" name="Slide Number Placeholder 1"/>
          <p:cNvSpPr>
            <a:spLocks noGrp="1"/>
          </p:cNvSpPr>
          <p:nvPr>
            <p:ph type="sldNum" sz="quarter" idx="12"/>
          </p:nvPr>
        </p:nvSpPr>
        <p:spPr>
          <a:xfrm>
            <a:off x="6553200" y="6172200"/>
            <a:ext cx="2362200" cy="549275"/>
          </a:xfrm>
        </p:spPr>
        <p:txBody>
          <a:bodyPr/>
          <a:lstStyle/>
          <a:p>
            <a:fld id="{B6F15528-21DE-4FAA-801E-634DDDAF4B2B}" type="slidenum">
              <a:rPr lang="en-US" sz="2400" smtClean="0">
                <a:latin typeface="+mj-lt"/>
              </a:rPr>
              <a:pPr/>
              <a:t>24</a:t>
            </a:fld>
            <a:endParaRPr lang="en-US" sz="2400" dirty="0">
              <a:latin typeface="+mj-lt"/>
            </a:endParaRPr>
          </a:p>
        </p:txBody>
      </p:sp>
      <p:sp>
        <p:nvSpPr>
          <p:cNvPr id="6" name="Up Ribbon 5"/>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8" name="Group 7"/>
          <p:cNvGrpSpPr/>
          <p:nvPr/>
        </p:nvGrpSpPr>
        <p:grpSpPr>
          <a:xfrm>
            <a:off x="2121408" y="6091745"/>
            <a:ext cx="6324600" cy="766253"/>
            <a:chOff x="6947906" y="19055130"/>
            <a:chExt cx="18136742" cy="2486872"/>
          </a:xfrm>
        </p:grpSpPr>
        <p:sp>
          <p:nvSpPr>
            <p:cNvPr id="9" name="Rectangle 8">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OUTPUT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10" name="Picture 9">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2"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3" name="Straight Connector 12"/>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4"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
        <p:nvSpPr>
          <p:cNvPr id="3" name="TextBox 2"/>
          <p:cNvSpPr txBox="1"/>
          <p:nvPr/>
        </p:nvSpPr>
        <p:spPr>
          <a:xfrm>
            <a:off x="1072896" y="5410200"/>
            <a:ext cx="7379208" cy="369332"/>
          </a:xfrm>
          <a:prstGeom prst="rect">
            <a:avLst/>
          </a:prstGeom>
          <a:noFill/>
        </p:spPr>
        <p:txBody>
          <a:bodyPr wrap="square" rtlCol="0">
            <a:spAutoFit/>
          </a:bodyPr>
          <a:lstStyle/>
          <a:p>
            <a:pPr algn="ctr"/>
            <a:r>
              <a:rPr lang="en-IN" b="1" dirty="0" smtClean="0"/>
              <a:t>Sign-in page of AllThingsTalk </a:t>
            </a:r>
            <a:endParaRPr lang="en-IN" b="1" dirty="0"/>
          </a:p>
        </p:txBody>
      </p:sp>
    </p:spTree>
    <p:extLst>
      <p:ext uri="{BB962C8B-B14F-4D97-AF65-F5344CB8AC3E}">
        <p14:creationId xmlns:p14="http://schemas.microsoft.com/office/powerpoint/2010/main" val="7245067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457200"/>
            <a:ext cx="8458200" cy="4876800"/>
          </a:xfrm>
        </p:spPr>
      </p:pic>
      <p:sp>
        <p:nvSpPr>
          <p:cNvPr id="2" name="Slide Number Placeholder 1"/>
          <p:cNvSpPr>
            <a:spLocks noGrp="1"/>
          </p:cNvSpPr>
          <p:nvPr>
            <p:ph type="sldNum" sz="quarter" idx="12"/>
          </p:nvPr>
        </p:nvSpPr>
        <p:spPr>
          <a:xfrm>
            <a:off x="6553200" y="6172200"/>
            <a:ext cx="2362200" cy="549275"/>
          </a:xfrm>
        </p:spPr>
        <p:txBody>
          <a:bodyPr/>
          <a:lstStyle/>
          <a:p>
            <a:fld id="{B6F15528-21DE-4FAA-801E-634DDDAF4B2B}" type="slidenum">
              <a:rPr lang="en-US" sz="2400" smtClean="0">
                <a:latin typeface="+mj-lt"/>
              </a:rPr>
              <a:pPr/>
              <a:t>25</a:t>
            </a:fld>
            <a:endParaRPr lang="en-US" sz="2400" dirty="0">
              <a:latin typeface="+mj-lt"/>
            </a:endParaRPr>
          </a:p>
        </p:txBody>
      </p:sp>
      <p:sp>
        <p:nvSpPr>
          <p:cNvPr id="6" name="Up Ribbon 5"/>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8" name="Group 7"/>
          <p:cNvGrpSpPr/>
          <p:nvPr/>
        </p:nvGrpSpPr>
        <p:grpSpPr>
          <a:xfrm>
            <a:off x="2121408" y="6091745"/>
            <a:ext cx="6324600" cy="766253"/>
            <a:chOff x="6947906" y="19055130"/>
            <a:chExt cx="18136742" cy="2486872"/>
          </a:xfrm>
        </p:grpSpPr>
        <p:sp>
          <p:nvSpPr>
            <p:cNvPr id="9" name="Rectangle 8">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OUTPUT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10" name="Picture 9">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2"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3" name="Straight Connector 12"/>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4"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
        <p:nvSpPr>
          <p:cNvPr id="4" name="TextBox 3"/>
          <p:cNvSpPr txBox="1"/>
          <p:nvPr/>
        </p:nvSpPr>
        <p:spPr>
          <a:xfrm>
            <a:off x="484632" y="5410200"/>
            <a:ext cx="8382000" cy="369332"/>
          </a:xfrm>
          <a:prstGeom prst="rect">
            <a:avLst/>
          </a:prstGeom>
          <a:noFill/>
        </p:spPr>
        <p:txBody>
          <a:bodyPr wrap="square" rtlCol="0">
            <a:spAutoFit/>
          </a:bodyPr>
          <a:lstStyle/>
          <a:p>
            <a:pPr algn="ctr"/>
            <a:r>
              <a:rPr lang="en-IN" b="1" dirty="0" smtClean="0"/>
              <a:t>User can login using their mail id’s</a:t>
            </a:r>
            <a:endParaRPr lang="en-IN" b="1" dirty="0"/>
          </a:p>
        </p:txBody>
      </p:sp>
    </p:spTree>
    <p:extLst>
      <p:ext uri="{BB962C8B-B14F-4D97-AF65-F5344CB8AC3E}">
        <p14:creationId xmlns:p14="http://schemas.microsoft.com/office/powerpoint/2010/main" val="7245067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457200"/>
            <a:ext cx="8229600" cy="5410200"/>
          </a:xfrm>
        </p:spPr>
      </p:pic>
      <p:sp>
        <p:nvSpPr>
          <p:cNvPr id="2" name="Slide Number Placeholder 1"/>
          <p:cNvSpPr>
            <a:spLocks noGrp="1"/>
          </p:cNvSpPr>
          <p:nvPr>
            <p:ph type="sldNum" sz="quarter" idx="12"/>
          </p:nvPr>
        </p:nvSpPr>
        <p:spPr>
          <a:xfrm>
            <a:off x="6553200" y="6172200"/>
            <a:ext cx="2362200" cy="549275"/>
          </a:xfrm>
        </p:spPr>
        <p:txBody>
          <a:bodyPr/>
          <a:lstStyle/>
          <a:p>
            <a:fld id="{B6F15528-21DE-4FAA-801E-634DDDAF4B2B}" type="slidenum">
              <a:rPr lang="en-US" sz="2400" smtClean="0">
                <a:latin typeface="+mj-lt"/>
              </a:rPr>
              <a:pPr/>
              <a:t>26</a:t>
            </a:fld>
            <a:endParaRPr lang="en-US" sz="2400" dirty="0">
              <a:latin typeface="+mj-lt"/>
            </a:endParaRPr>
          </a:p>
        </p:txBody>
      </p:sp>
      <p:sp>
        <p:nvSpPr>
          <p:cNvPr id="6" name="Up Ribbon 5"/>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8" name="Group 7"/>
          <p:cNvGrpSpPr/>
          <p:nvPr/>
        </p:nvGrpSpPr>
        <p:grpSpPr>
          <a:xfrm>
            <a:off x="2121408" y="6091745"/>
            <a:ext cx="6324600" cy="766253"/>
            <a:chOff x="6947906" y="19055130"/>
            <a:chExt cx="18136742" cy="2486872"/>
          </a:xfrm>
        </p:grpSpPr>
        <p:sp>
          <p:nvSpPr>
            <p:cNvPr id="9" name="Rectangle 8">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OUTPUT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10" name="Picture 9">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2"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3" name="Straight Connector 12"/>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4"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33136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304800"/>
            <a:ext cx="8046156" cy="5105400"/>
          </a:xfrm>
        </p:spPr>
      </p:pic>
      <p:sp>
        <p:nvSpPr>
          <p:cNvPr id="4" name="Slide Number Placeholder 3"/>
          <p:cNvSpPr>
            <a:spLocks noGrp="1"/>
          </p:cNvSpPr>
          <p:nvPr>
            <p:ph type="sldNum" sz="quarter" idx="12"/>
          </p:nvPr>
        </p:nvSpPr>
        <p:spPr>
          <a:xfrm>
            <a:off x="6824768" y="6209397"/>
            <a:ext cx="2133600" cy="365125"/>
          </a:xfrm>
        </p:spPr>
        <p:txBody>
          <a:bodyPr/>
          <a:lstStyle/>
          <a:p>
            <a:fld id="{B6F15528-21DE-4FAA-801E-634DDDAF4B2B}" type="slidenum">
              <a:rPr lang="en-US" sz="2800" smtClean="0"/>
              <a:pPr/>
              <a:t>27</a:t>
            </a:fld>
            <a:endParaRPr lang="en-US" sz="2800" dirty="0"/>
          </a:p>
        </p:txBody>
      </p:sp>
      <p:sp>
        <p:nvSpPr>
          <p:cNvPr id="6" name="Up Ribbon 5"/>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7" name="Group 6"/>
          <p:cNvGrpSpPr/>
          <p:nvPr/>
        </p:nvGrpSpPr>
        <p:grpSpPr>
          <a:xfrm>
            <a:off x="2145792" y="6028497"/>
            <a:ext cx="6324600" cy="766253"/>
            <a:chOff x="6947906" y="19055130"/>
            <a:chExt cx="18136742" cy="2486872"/>
          </a:xfrm>
        </p:grpSpPr>
        <p:sp>
          <p:nvSpPr>
            <p:cNvPr id="8" name="Rectangle 7">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OUTPUT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9" name="Picture 8">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096000"/>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152975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601"/>
            <a:ext cx="8229600" cy="5105400"/>
          </a:xfrm>
        </p:spPr>
      </p:pic>
      <p:sp>
        <p:nvSpPr>
          <p:cNvPr id="4" name="Slide Number Placeholder 3"/>
          <p:cNvSpPr>
            <a:spLocks noGrp="1"/>
          </p:cNvSpPr>
          <p:nvPr>
            <p:ph type="sldNum" sz="quarter" idx="12"/>
          </p:nvPr>
        </p:nvSpPr>
        <p:spPr>
          <a:xfrm>
            <a:off x="6553200" y="6096000"/>
            <a:ext cx="2362200" cy="625475"/>
          </a:xfrm>
        </p:spPr>
        <p:txBody>
          <a:bodyPr/>
          <a:lstStyle/>
          <a:p>
            <a:fld id="{B6F15528-21DE-4FAA-801E-634DDDAF4B2B}" type="slidenum">
              <a:rPr lang="en-US" sz="2800" smtClean="0"/>
              <a:pPr/>
              <a:t>28</a:t>
            </a:fld>
            <a:endParaRPr lang="en-US" sz="2800" dirty="0"/>
          </a:p>
        </p:txBody>
      </p:sp>
      <p:sp>
        <p:nvSpPr>
          <p:cNvPr id="6" name="Up Ribbon 5"/>
          <p:cNvSpPr/>
          <p:nvPr/>
        </p:nvSpPr>
        <p:spPr>
          <a:xfrm>
            <a:off x="0" y="6096000"/>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7" name="Group 6"/>
          <p:cNvGrpSpPr/>
          <p:nvPr/>
        </p:nvGrpSpPr>
        <p:grpSpPr>
          <a:xfrm>
            <a:off x="2121408" y="6019800"/>
            <a:ext cx="6324600" cy="766253"/>
            <a:chOff x="6947906" y="19055130"/>
            <a:chExt cx="18136742" cy="2486872"/>
          </a:xfrm>
        </p:grpSpPr>
        <p:sp>
          <p:nvSpPr>
            <p:cNvPr id="8" name="Rectangle 7">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OUTPUT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9" name="Picture 8">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751689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304801"/>
            <a:ext cx="8046156" cy="4953000"/>
          </a:xfrm>
        </p:spPr>
      </p:pic>
      <p:sp>
        <p:nvSpPr>
          <p:cNvPr id="4" name="Slide Number Placeholder 3"/>
          <p:cNvSpPr>
            <a:spLocks noGrp="1"/>
          </p:cNvSpPr>
          <p:nvPr>
            <p:ph type="sldNum" sz="quarter" idx="12"/>
          </p:nvPr>
        </p:nvSpPr>
        <p:spPr>
          <a:xfrm>
            <a:off x="6553200" y="6139844"/>
            <a:ext cx="2438400" cy="581631"/>
          </a:xfrm>
        </p:spPr>
        <p:txBody>
          <a:bodyPr/>
          <a:lstStyle/>
          <a:p>
            <a:fld id="{B6F15528-21DE-4FAA-801E-634DDDAF4B2B}" type="slidenum">
              <a:rPr lang="en-US" sz="2800" smtClean="0"/>
              <a:pPr/>
              <a:t>29</a:t>
            </a:fld>
            <a:endParaRPr lang="en-US" sz="2800" dirty="0"/>
          </a:p>
        </p:txBody>
      </p:sp>
      <p:sp>
        <p:nvSpPr>
          <p:cNvPr id="6" name="Up Ribbon 5"/>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7" name="Group 6"/>
          <p:cNvGrpSpPr/>
          <p:nvPr/>
        </p:nvGrpSpPr>
        <p:grpSpPr>
          <a:xfrm>
            <a:off x="2121408" y="6019800"/>
            <a:ext cx="6324600" cy="766253"/>
            <a:chOff x="6947906" y="19055130"/>
            <a:chExt cx="18136742" cy="2486872"/>
          </a:xfrm>
        </p:grpSpPr>
        <p:sp>
          <p:nvSpPr>
            <p:cNvPr id="8" name="Rectangle 7">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OUTPUT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9" name="Picture 8">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983561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Abstract</a:t>
            </a:r>
            <a:endParaRPr lang="en-IN" b="1" dirty="0"/>
          </a:p>
        </p:txBody>
      </p:sp>
      <p:sp>
        <p:nvSpPr>
          <p:cNvPr id="3" name="Content Placeholder 2"/>
          <p:cNvSpPr>
            <a:spLocks noGrp="1"/>
          </p:cNvSpPr>
          <p:nvPr>
            <p:ph idx="1"/>
          </p:nvPr>
        </p:nvSpPr>
        <p:spPr>
          <a:xfrm>
            <a:off x="457200" y="1600201"/>
            <a:ext cx="8229600" cy="4038600"/>
          </a:xfrm>
        </p:spPr>
        <p:txBody>
          <a:bodyPr anchor="t">
            <a:normAutofit/>
          </a:bodyPr>
          <a:lstStyle/>
          <a:p>
            <a:pPr algn="just"/>
            <a:r>
              <a:rPr lang="en-IN" sz="2800" dirty="0">
                <a:cs typeface="Times New Roman" pitchFamily="18" charset="0"/>
              </a:rPr>
              <a:t>Over flow of sewage on roads is been a major problem in many developed and under developed cities as well.</a:t>
            </a:r>
          </a:p>
          <a:p>
            <a:pPr algn="just"/>
            <a:r>
              <a:rPr lang="en-IN" sz="2800" dirty="0">
                <a:cs typeface="Times New Roman" pitchFamily="18" charset="0"/>
              </a:rPr>
              <a:t>Drainage conditions should be monitored to ensure proper functioning.</a:t>
            </a:r>
          </a:p>
          <a:p>
            <a:pPr algn="just"/>
            <a:r>
              <a:rPr lang="en-IN" sz="2800" dirty="0">
                <a:cs typeface="Times New Roman" pitchFamily="18" charset="0"/>
              </a:rPr>
              <a:t>All areas doesn't have proper monitoring teams.</a:t>
            </a:r>
          </a:p>
          <a:p>
            <a:pPr algn="just"/>
            <a:r>
              <a:rPr lang="en-IN" sz="2800" dirty="0">
                <a:cs typeface="Times New Roman" pitchFamily="18" charset="0"/>
              </a:rPr>
              <a:t>Manual  drainage monitoring is difficult and ineffective.</a:t>
            </a:r>
          </a:p>
          <a:p>
            <a:pPr marL="0" indent="0" algn="just">
              <a:buNone/>
            </a:pPr>
            <a:endParaRPr lang="en-IN" sz="2800" dirty="0">
              <a:cs typeface="Times New Roman" pitchFamily="18" charset="0"/>
            </a:endParaRPr>
          </a:p>
        </p:txBody>
      </p:sp>
      <p:sp>
        <p:nvSpPr>
          <p:cNvPr id="4" name="Slide Number Placeholder 3"/>
          <p:cNvSpPr>
            <a:spLocks noGrp="1"/>
          </p:cNvSpPr>
          <p:nvPr>
            <p:ph type="sldNum" sz="quarter" idx="12"/>
          </p:nvPr>
        </p:nvSpPr>
        <p:spPr>
          <a:xfrm>
            <a:off x="6553200" y="6091747"/>
            <a:ext cx="2362200" cy="629728"/>
          </a:xfrm>
        </p:spPr>
        <p:txBody>
          <a:bodyPr anchor="t"/>
          <a:lstStyle/>
          <a:p>
            <a:fld id="{B6F15528-21DE-4FAA-801E-634DDDAF4B2B}" type="slidenum">
              <a:rPr lang="en-US" sz="2800" smtClean="0">
                <a:latin typeface="+mj-lt"/>
              </a:rPr>
              <a:pPr/>
              <a:t>3</a:t>
            </a:fld>
            <a:endParaRPr lang="en-US" sz="2800" dirty="0">
              <a:latin typeface="+mj-lt"/>
            </a:endParaRPr>
          </a:p>
        </p:txBody>
      </p:sp>
      <p:grpSp>
        <p:nvGrpSpPr>
          <p:cNvPr id="6" name="Group 5"/>
          <p:cNvGrpSpPr/>
          <p:nvPr/>
        </p:nvGrpSpPr>
        <p:grpSpPr>
          <a:xfrm>
            <a:off x="2121408" y="6091746"/>
            <a:ext cx="6324600" cy="647337"/>
            <a:chOff x="6947906" y="19055130"/>
            <a:chExt cx="18136742" cy="2486872"/>
          </a:xfrm>
        </p:grpSpPr>
        <p:sp>
          <p:nvSpPr>
            <p:cNvPr id="7" name="Rectangle 6">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smtClean="0">
                  <a:ln w="18415" cmpd="sng">
                    <a:solidFill>
                      <a:sysClr val="windowText" lastClr="000000"/>
                    </a:solidFill>
                    <a:prstDash val="solid"/>
                  </a:ln>
                  <a:solidFill>
                    <a:sysClr val="windowText" lastClr="000000"/>
                  </a:solidFill>
                  <a:latin typeface="+mj-lt"/>
                  <a:ea typeface="Cambria Math" pitchFamily="18" charset="0"/>
                </a:rPr>
                <a:t>ABSTRACT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8" name="Picture 7">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5"/>
              <a:ext cx="10068616" cy="0"/>
            </a:xfrm>
            <a:prstGeom prst="line">
              <a:avLst/>
            </a:prstGeom>
            <a:noFill/>
            <a:ln w="19050" cap="flat" cmpd="sng" algn="ctr">
              <a:solidFill>
                <a:sysClr val="windowText" lastClr="000000"/>
              </a:solidFill>
              <a:prstDash val="solid"/>
              <a:miter lim="800000"/>
            </a:ln>
            <a:effectLst/>
          </p:spPr>
        </p:cxnSp>
      </p:grpSp>
      <p:sp>
        <p:nvSpPr>
          <p:cNvPr id="12" name="Up Ribbon 11"/>
          <p:cNvSpPr/>
          <p:nvPr/>
        </p:nvSpPr>
        <p:spPr>
          <a:xfrm>
            <a:off x="0" y="6091747"/>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50" b="1" dirty="0">
                <a:solidFill>
                  <a:sysClr val="windowText" lastClr="000000"/>
                </a:solidFill>
              </a:rPr>
              <a:t>SMART  DRAINAGE MANAGEMENT  SYSTEM</a:t>
            </a:r>
          </a:p>
          <a:p>
            <a:pPr algn="ctr"/>
            <a:endParaRPr lang="en-IN" sz="1050" dirty="0"/>
          </a:p>
        </p:txBody>
      </p:sp>
      <p:sp>
        <p:nvSpPr>
          <p:cNvPr id="14"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3390209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28600"/>
            <a:ext cx="8610600" cy="5334000"/>
          </a:xfrm>
        </p:spPr>
      </p:pic>
      <p:sp>
        <p:nvSpPr>
          <p:cNvPr id="4" name="Slide Number Placeholder 3"/>
          <p:cNvSpPr>
            <a:spLocks noGrp="1"/>
          </p:cNvSpPr>
          <p:nvPr>
            <p:ph type="sldNum" sz="quarter" idx="12"/>
          </p:nvPr>
        </p:nvSpPr>
        <p:spPr>
          <a:xfrm>
            <a:off x="6553200" y="6139844"/>
            <a:ext cx="2438400" cy="581631"/>
          </a:xfrm>
        </p:spPr>
        <p:txBody>
          <a:bodyPr/>
          <a:lstStyle/>
          <a:p>
            <a:fld id="{B6F15528-21DE-4FAA-801E-634DDDAF4B2B}" type="slidenum">
              <a:rPr lang="en-US" sz="2800" smtClean="0"/>
              <a:pPr/>
              <a:t>30</a:t>
            </a:fld>
            <a:endParaRPr lang="en-US" sz="2800" dirty="0"/>
          </a:p>
        </p:txBody>
      </p:sp>
      <p:sp>
        <p:nvSpPr>
          <p:cNvPr id="6" name="Up Ribbon 5"/>
          <p:cNvSpPr/>
          <p:nvPr/>
        </p:nvSpPr>
        <p:spPr>
          <a:xfrm>
            <a:off x="0" y="6091747"/>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7" name="Group 6"/>
          <p:cNvGrpSpPr/>
          <p:nvPr/>
        </p:nvGrpSpPr>
        <p:grpSpPr>
          <a:xfrm>
            <a:off x="2121408" y="6019800"/>
            <a:ext cx="6324600" cy="766253"/>
            <a:chOff x="6947906" y="19055130"/>
            <a:chExt cx="18136742" cy="2486872"/>
          </a:xfrm>
        </p:grpSpPr>
        <p:sp>
          <p:nvSpPr>
            <p:cNvPr id="8" name="Rectangle 7">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OUTPUT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9" name="Picture 8">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481592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52400"/>
            <a:ext cx="8763000" cy="5562600"/>
          </a:xfrm>
        </p:spPr>
      </p:pic>
      <p:sp>
        <p:nvSpPr>
          <p:cNvPr id="4" name="Slide Number Placeholder 3"/>
          <p:cNvSpPr>
            <a:spLocks noGrp="1"/>
          </p:cNvSpPr>
          <p:nvPr>
            <p:ph type="sldNum" sz="quarter" idx="12"/>
          </p:nvPr>
        </p:nvSpPr>
        <p:spPr>
          <a:xfrm>
            <a:off x="6553200" y="6139844"/>
            <a:ext cx="2438400" cy="581631"/>
          </a:xfrm>
        </p:spPr>
        <p:txBody>
          <a:bodyPr/>
          <a:lstStyle/>
          <a:p>
            <a:fld id="{B6F15528-21DE-4FAA-801E-634DDDAF4B2B}" type="slidenum">
              <a:rPr lang="en-US" sz="2800" smtClean="0"/>
              <a:pPr/>
              <a:t>31</a:t>
            </a:fld>
            <a:endParaRPr lang="en-US" sz="2800" dirty="0"/>
          </a:p>
        </p:txBody>
      </p:sp>
      <p:sp>
        <p:nvSpPr>
          <p:cNvPr id="6" name="Up Ribbon 5"/>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7" name="Group 6"/>
          <p:cNvGrpSpPr/>
          <p:nvPr/>
        </p:nvGrpSpPr>
        <p:grpSpPr>
          <a:xfrm>
            <a:off x="2121408" y="6019800"/>
            <a:ext cx="6324600" cy="766253"/>
            <a:chOff x="6947906" y="19055130"/>
            <a:chExt cx="18136742" cy="2486872"/>
          </a:xfrm>
        </p:grpSpPr>
        <p:sp>
          <p:nvSpPr>
            <p:cNvPr id="8" name="Rectangle 7">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OUTPUT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9" name="Picture 8">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481592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04800"/>
            <a:ext cx="8229600" cy="5029200"/>
          </a:xfrm>
        </p:spPr>
      </p:pic>
      <p:sp>
        <p:nvSpPr>
          <p:cNvPr id="2" name="Slide Number Placeholder 1"/>
          <p:cNvSpPr>
            <a:spLocks noGrp="1"/>
          </p:cNvSpPr>
          <p:nvPr>
            <p:ph type="sldNum" sz="quarter" idx="12"/>
          </p:nvPr>
        </p:nvSpPr>
        <p:spPr>
          <a:xfrm>
            <a:off x="6553200" y="6172200"/>
            <a:ext cx="2362200" cy="549275"/>
          </a:xfrm>
        </p:spPr>
        <p:txBody>
          <a:bodyPr/>
          <a:lstStyle/>
          <a:p>
            <a:fld id="{B6F15528-21DE-4FAA-801E-634DDDAF4B2B}" type="slidenum">
              <a:rPr lang="en-US" sz="2800" smtClean="0"/>
              <a:pPr/>
              <a:t>32</a:t>
            </a:fld>
            <a:endParaRPr lang="en-US" sz="2800" dirty="0"/>
          </a:p>
        </p:txBody>
      </p:sp>
      <p:sp>
        <p:nvSpPr>
          <p:cNvPr id="4" name="Up Ribbon 3"/>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5" name="Group 4"/>
          <p:cNvGrpSpPr/>
          <p:nvPr/>
        </p:nvGrpSpPr>
        <p:grpSpPr>
          <a:xfrm>
            <a:off x="2121408" y="6091745"/>
            <a:ext cx="6324600" cy="766253"/>
            <a:chOff x="6947906" y="19055130"/>
            <a:chExt cx="18136742" cy="2486872"/>
          </a:xfrm>
        </p:grpSpPr>
        <p:sp>
          <p:nvSpPr>
            <p:cNvPr id="6" name="Rectangle 5">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OUTPUT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7" name="Picture 6">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9"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7315275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2667" b="4985"/>
          <a:stretch/>
        </p:blipFill>
        <p:spPr>
          <a:xfrm>
            <a:off x="228600" y="152400"/>
            <a:ext cx="8763000" cy="5181600"/>
          </a:xfrm>
          <a:prstGeom prst="rect">
            <a:avLst/>
          </a:prstGeom>
        </p:spPr>
      </p:pic>
      <p:sp>
        <p:nvSpPr>
          <p:cNvPr id="7" name="Slide Number Placeholder 3"/>
          <p:cNvSpPr txBox="1">
            <a:spLocks/>
          </p:cNvSpPr>
          <p:nvPr/>
        </p:nvSpPr>
        <p:spPr>
          <a:xfrm>
            <a:off x="6553200" y="6139844"/>
            <a:ext cx="2438400" cy="58163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800" smtClean="0"/>
              <a:pPr/>
              <a:t>33</a:t>
            </a:fld>
            <a:endParaRPr lang="en-US" sz="2800" dirty="0"/>
          </a:p>
        </p:txBody>
      </p:sp>
      <p:sp>
        <p:nvSpPr>
          <p:cNvPr id="8" name="Up Ribbon 7"/>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9" name="Group 8"/>
          <p:cNvGrpSpPr/>
          <p:nvPr/>
        </p:nvGrpSpPr>
        <p:grpSpPr>
          <a:xfrm>
            <a:off x="2121408" y="6019800"/>
            <a:ext cx="6324600" cy="766253"/>
            <a:chOff x="6947906" y="19055130"/>
            <a:chExt cx="18136742" cy="2486872"/>
          </a:xfrm>
        </p:grpSpPr>
        <p:sp>
          <p:nvSpPr>
            <p:cNvPr id="10" name="Rectangle 9">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OUTPUT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11" name="Picture 10">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2"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3" name="Straight Connector 12"/>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4"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
        <p:nvSpPr>
          <p:cNvPr id="2" name="TextBox 1"/>
          <p:cNvSpPr txBox="1"/>
          <p:nvPr/>
        </p:nvSpPr>
        <p:spPr>
          <a:xfrm>
            <a:off x="228600" y="5410200"/>
            <a:ext cx="8610600" cy="381000"/>
          </a:xfrm>
          <a:prstGeom prst="rect">
            <a:avLst/>
          </a:prstGeom>
          <a:noFill/>
        </p:spPr>
        <p:txBody>
          <a:bodyPr wrap="square" rtlCol="0">
            <a:spAutoFit/>
          </a:bodyPr>
          <a:lstStyle/>
          <a:p>
            <a:pPr algn="ctr"/>
            <a:r>
              <a:rPr lang="en-IN" b="1" dirty="0" smtClean="0"/>
              <a:t>Report Generated for drainage overflow status</a:t>
            </a:r>
            <a:endParaRPr lang="en-IN" b="1" dirty="0"/>
          </a:p>
        </p:txBody>
      </p:sp>
    </p:spTree>
    <p:extLst>
      <p:ext uri="{BB962C8B-B14F-4D97-AF65-F5344CB8AC3E}">
        <p14:creationId xmlns:p14="http://schemas.microsoft.com/office/powerpoint/2010/main" val="3384322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5" name="Slide Number Placeholder 3"/>
          <p:cNvSpPr txBox="1">
            <a:spLocks/>
          </p:cNvSpPr>
          <p:nvPr/>
        </p:nvSpPr>
        <p:spPr>
          <a:xfrm>
            <a:off x="6553200" y="6323500"/>
            <a:ext cx="2133600" cy="41933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34</a:t>
            </a:fld>
            <a:endParaRPr lang="en-US"/>
          </a:p>
        </p:txBody>
      </p:sp>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2728" b="4727"/>
          <a:stretch/>
        </p:blipFill>
        <p:spPr>
          <a:xfrm>
            <a:off x="228600" y="152400"/>
            <a:ext cx="8610600" cy="5181600"/>
          </a:xfrm>
          <a:prstGeom prst="rect">
            <a:avLst/>
          </a:prstGeom>
        </p:spPr>
      </p:pic>
      <p:sp>
        <p:nvSpPr>
          <p:cNvPr id="7" name="Slide Number Placeholder 3"/>
          <p:cNvSpPr txBox="1">
            <a:spLocks/>
          </p:cNvSpPr>
          <p:nvPr/>
        </p:nvSpPr>
        <p:spPr>
          <a:xfrm>
            <a:off x="6553200" y="6087514"/>
            <a:ext cx="2438400" cy="66799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800" smtClean="0"/>
              <a:pPr/>
              <a:t>34</a:t>
            </a:fld>
            <a:endParaRPr lang="en-US" sz="2800" dirty="0"/>
          </a:p>
        </p:txBody>
      </p:sp>
      <p:sp>
        <p:nvSpPr>
          <p:cNvPr id="8" name="Up Ribbon 7"/>
          <p:cNvSpPr/>
          <p:nvPr/>
        </p:nvSpPr>
        <p:spPr>
          <a:xfrm>
            <a:off x="0" y="5950859"/>
            <a:ext cx="2514600" cy="88002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9" name="Group 8"/>
          <p:cNvGrpSpPr/>
          <p:nvPr/>
        </p:nvGrpSpPr>
        <p:grpSpPr>
          <a:xfrm>
            <a:off x="2121408" y="5950859"/>
            <a:ext cx="6324600" cy="880023"/>
            <a:chOff x="6947906" y="19055130"/>
            <a:chExt cx="18136742" cy="2486872"/>
          </a:xfrm>
        </p:grpSpPr>
        <p:sp>
          <p:nvSpPr>
            <p:cNvPr id="10" name="Rectangle 9">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OUTPUT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11" name="Picture 10">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2"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3" name="Straight Connector 12"/>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4"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
        <p:nvSpPr>
          <p:cNvPr id="2" name="TextBox 1"/>
          <p:cNvSpPr txBox="1"/>
          <p:nvPr/>
        </p:nvSpPr>
        <p:spPr>
          <a:xfrm>
            <a:off x="149352" y="5410200"/>
            <a:ext cx="8686800" cy="369332"/>
          </a:xfrm>
          <a:prstGeom prst="rect">
            <a:avLst/>
          </a:prstGeom>
          <a:noFill/>
        </p:spPr>
        <p:txBody>
          <a:bodyPr wrap="square" rtlCol="0">
            <a:spAutoFit/>
          </a:bodyPr>
          <a:lstStyle/>
          <a:p>
            <a:pPr algn="ctr"/>
            <a:r>
              <a:rPr lang="en-IN" b="1" dirty="0" smtClean="0"/>
              <a:t>Report generated for drainage pipe block status</a:t>
            </a:r>
            <a:endParaRPr lang="en-IN" b="1" dirty="0"/>
          </a:p>
        </p:txBody>
      </p:sp>
    </p:spTree>
    <p:extLst>
      <p:ext uri="{BB962C8B-B14F-4D97-AF65-F5344CB8AC3E}">
        <p14:creationId xmlns:p14="http://schemas.microsoft.com/office/powerpoint/2010/main" val="3908359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IN" b="1" dirty="0" smtClean="0"/>
              <a:t>Advantages </a:t>
            </a:r>
            <a:endParaRPr lang="en-IN" b="1" dirty="0"/>
          </a:p>
        </p:txBody>
      </p:sp>
      <p:sp>
        <p:nvSpPr>
          <p:cNvPr id="3" name="Content Placeholder 2"/>
          <p:cNvSpPr>
            <a:spLocks noGrp="1"/>
          </p:cNvSpPr>
          <p:nvPr>
            <p:ph idx="1"/>
          </p:nvPr>
        </p:nvSpPr>
        <p:spPr>
          <a:xfrm>
            <a:off x="609600" y="1219200"/>
            <a:ext cx="8077200" cy="4267200"/>
          </a:xfrm>
        </p:spPr>
        <p:txBody>
          <a:bodyPr>
            <a:noAutofit/>
          </a:bodyPr>
          <a:lstStyle/>
          <a:p>
            <a:pPr lvl="0" algn="just" fontAlgn="base"/>
            <a:r>
              <a:rPr lang="en-IN" sz="2800" dirty="0" smtClean="0"/>
              <a:t>It eliminates the manual work.</a:t>
            </a:r>
          </a:p>
          <a:p>
            <a:pPr lvl="0" algn="just" fontAlgn="base"/>
            <a:r>
              <a:rPr lang="en-IN" sz="2800" dirty="0" smtClean="0"/>
              <a:t>Indicates the problem before it occurs.</a:t>
            </a:r>
            <a:endParaRPr lang="en-IN" sz="2800" dirty="0"/>
          </a:p>
          <a:p>
            <a:pPr lvl="0" algn="just" fontAlgn="base"/>
            <a:r>
              <a:rPr lang="en-IN" sz="2800" dirty="0" smtClean="0"/>
              <a:t>It </a:t>
            </a:r>
            <a:r>
              <a:rPr lang="en-IN" sz="2800" dirty="0"/>
              <a:t>has very few interconnections.</a:t>
            </a:r>
          </a:p>
          <a:p>
            <a:pPr lvl="0" algn="just" fontAlgn="base"/>
            <a:r>
              <a:rPr lang="en-IN" sz="2800" dirty="0"/>
              <a:t>The embedded system is small in size.</a:t>
            </a:r>
          </a:p>
          <a:p>
            <a:pPr lvl="0" algn="just" fontAlgn="base"/>
            <a:r>
              <a:rPr lang="en-IN" sz="2800" dirty="0" smtClean="0"/>
              <a:t>The </a:t>
            </a:r>
            <a:r>
              <a:rPr lang="en-IN" sz="2800" dirty="0"/>
              <a:t>system </a:t>
            </a:r>
            <a:r>
              <a:rPr lang="en-IN" sz="2800" dirty="0" smtClean="0"/>
              <a:t>is </a:t>
            </a:r>
            <a:r>
              <a:rPr lang="en-IN" sz="2800" dirty="0"/>
              <a:t>less expensive.</a:t>
            </a:r>
          </a:p>
          <a:p>
            <a:pPr lvl="0" algn="just" fontAlgn="base"/>
            <a:r>
              <a:rPr lang="en-IN" sz="2800" dirty="0"/>
              <a:t>It has fast operation.</a:t>
            </a:r>
          </a:p>
          <a:p>
            <a:pPr lvl="0" algn="just" fontAlgn="base"/>
            <a:r>
              <a:rPr lang="en-IN" sz="2800" dirty="0"/>
              <a:t>It has improved product quality.</a:t>
            </a:r>
          </a:p>
          <a:p>
            <a:pPr lvl="0" algn="just" fontAlgn="base"/>
            <a:r>
              <a:rPr lang="en-IN" sz="2800" dirty="0"/>
              <a:t>It optimizes use of system resources.</a:t>
            </a:r>
          </a:p>
          <a:p>
            <a:pPr lvl="0" algn="just" fontAlgn="base"/>
            <a:r>
              <a:rPr lang="en-IN" sz="2800" dirty="0"/>
              <a:t>It has low power </a:t>
            </a:r>
            <a:r>
              <a:rPr lang="en-IN" sz="2800" dirty="0" smtClean="0"/>
              <a:t>operation.</a:t>
            </a:r>
            <a:endParaRPr lang="en-IN" sz="2800" dirty="0"/>
          </a:p>
          <a:p>
            <a:pPr marL="0" indent="0" algn="just">
              <a:buNone/>
            </a:pPr>
            <a:endParaRPr lang="en-IN" sz="2800" dirty="0"/>
          </a:p>
        </p:txBody>
      </p:sp>
      <p:sp>
        <p:nvSpPr>
          <p:cNvPr id="4" name="Slide Number Placeholder 3"/>
          <p:cNvSpPr>
            <a:spLocks noGrp="1"/>
          </p:cNvSpPr>
          <p:nvPr>
            <p:ph type="sldNum" sz="quarter" idx="12"/>
          </p:nvPr>
        </p:nvSpPr>
        <p:spPr>
          <a:xfrm>
            <a:off x="6553200" y="6091745"/>
            <a:ext cx="2438400" cy="629730"/>
          </a:xfrm>
        </p:spPr>
        <p:txBody>
          <a:bodyPr/>
          <a:lstStyle/>
          <a:p>
            <a:fld id="{B6F15528-21DE-4FAA-801E-634DDDAF4B2B}" type="slidenum">
              <a:rPr lang="en-US" sz="2800" smtClean="0"/>
              <a:pPr/>
              <a:t>35</a:t>
            </a:fld>
            <a:endParaRPr lang="en-US" sz="2800" dirty="0"/>
          </a:p>
        </p:txBody>
      </p:sp>
      <p:sp>
        <p:nvSpPr>
          <p:cNvPr id="5" name="Up Ribbon 4"/>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6" name="Group 5"/>
          <p:cNvGrpSpPr/>
          <p:nvPr/>
        </p:nvGrpSpPr>
        <p:grpSpPr>
          <a:xfrm>
            <a:off x="2121408" y="6091745"/>
            <a:ext cx="6324600" cy="766253"/>
            <a:chOff x="6947906" y="19055130"/>
            <a:chExt cx="18136742" cy="2486872"/>
          </a:xfrm>
        </p:grpSpPr>
        <p:sp>
          <p:nvSpPr>
            <p:cNvPr id="7" name="Rectangle 6">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ADVANTAGES</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8" name="Picture 7">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7729753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IN" b="1" dirty="0" smtClean="0"/>
              <a:t>Conclusion</a:t>
            </a:r>
            <a:endParaRPr lang="en-IN" b="1" dirty="0"/>
          </a:p>
        </p:txBody>
      </p:sp>
      <p:sp>
        <p:nvSpPr>
          <p:cNvPr id="3" name="Content Placeholder 2"/>
          <p:cNvSpPr>
            <a:spLocks noGrp="1"/>
          </p:cNvSpPr>
          <p:nvPr>
            <p:ph idx="1"/>
          </p:nvPr>
        </p:nvSpPr>
        <p:spPr>
          <a:xfrm>
            <a:off x="457200" y="1066800"/>
            <a:ext cx="8229600" cy="4450080"/>
          </a:xfrm>
        </p:spPr>
        <p:txBody>
          <a:bodyPr>
            <a:noAutofit/>
          </a:bodyPr>
          <a:lstStyle/>
          <a:p>
            <a:pPr marL="0" indent="0" algn="just">
              <a:lnSpc>
                <a:spcPct val="120000"/>
              </a:lnSpc>
              <a:buNone/>
            </a:pPr>
            <a:r>
              <a:rPr lang="en-IN" sz="2400" dirty="0"/>
              <a:t>Sensor networks are considered as the key enablers for the IoT paradigm </a:t>
            </a:r>
            <a:r>
              <a:rPr lang="en-IN" sz="2400" dirty="0" smtClean="0"/>
              <a:t>. </a:t>
            </a:r>
            <a:r>
              <a:rPr lang="en-IN" sz="2400" dirty="0"/>
              <a:t>This paper addresses all about smart and real-time Drainage monitoring system through IoT applications for metropolitan cities. By using various sensors such as </a:t>
            </a:r>
            <a:r>
              <a:rPr lang="en-IN" sz="2400" dirty="0" smtClean="0"/>
              <a:t> </a:t>
            </a:r>
            <a:r>
              <a:rPr lang="en-IN" sz="2400" dirty="0"/>
              <a:t>water level as well as blockage detection we can monitor the real time scenario of drainage system by for detecting the problems in drainage system. By doing this we can able to take particular action on the problems as we will receive the early alerts of blockage as well as increase. This paper can be used to design the smart and real time drainage system for monitoring as well as troubleshooting purpose.</a:t>
            </a:r>
          </a:p>
          <a:p>
            <a:pPr marL="0" indent="0" algn="just">
              <a:lnSpc>
                <a:spcPct val="120000"/>
              </a:lnSpc>
              <a:buNone/>
            </a:pPr>
            <a:endParaRPr lang="en-IN" sz="2400" dirty="0"/>
          </a:p>
        </p:txBody>
      </p:sp>
      <p:sp>
        <p:nvSpPr>
          <p:cNvPr id="4" name="Slide Number Placeholder 3"/>
          <p:cNvSpPr>
            <a:spLocks noGrp="1"/>
          </p:cNvSpPr>
          <p:nvPr>
            <p:ph type="sldNum" sz="quarter" idx="12"/>
          </p:nvPr>
        </p:nvSpPr>
        <p:spPr>
          <a:xfrm>
            <a:off x="6553200" y="6172200"/>
            <a:ext cx="2514600" cy="549275"/>
          </a:xfrm>
        </p:spPr>
        <p:txBody>
          <a:bodyPr/>
          <a:lstStyle/>
          <a:p>
            <a:fld id="{B6F15528-21DE-4FAA-801E-634DDDAF4B2B}" type="slidenum">
              <a:rPr lang="en-US" sz="2800" smtClean="0"/>
              <a:pPr/>
              <a:t>36</a:t>
            </a:fld>
            <a:endParaRPr lang="en-US" sz="2800" dirty="0"/>
          </a:p>
        </p:txBody>
      </p:sp>
      <p:sp>
        <p:nvSpPr>
          <p:cNvPr id="5" name="Up Ribbon 4"/>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6" name="Group 5"/>
          <p:cNvGrpSpPr/>
          <p:nvPr/>
        </p:nvGrpSpPr>
        <p:grpSpPr>
          <a:xfrm>
            <a:off x="2121408" y="6091745"/>
            <a:ext cx="6324600" cy="766253"/>
            <a:chOff x="6947906" y="19055130"/>
            <a:chExt cx="18136742" cy="2486872"/>
          </a:xfrm>
        </p:grpSpPr>
        <p:sp>
          <p:nvSpPr>
            <p:cNvPr id="7" name="Rectangle 6">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CONCLUSION</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8" name="Picture 7">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7403478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0"/>
            <a:ext cx="8229600" cy="1143000"/>
          </a:xfrm>
        </p:spPr>
        <p:txBody>
          <a:bodyPr>
            <a:normAutofit/>
          </a:bodyPr>
          <a:lstStyle/>
          <a:p>
            <a:r>
              <a:rPr lang="en-IN" sz="6600" b="1" dirty="0" smtClean="0"/>
              <a:t>Thank you</a:t>
            </a:r>
            <a:endParaRPr lang="en-IN" sz="6600" b="1" dirty="0"/>
          </a:p>
        </p:txBody>
      </p:sp>
      <p:sp>
        <p:nvSpPr>
          <p:cNvPr id="3" name="Slide Number Placeholder 2"/>
          <p:cNvSpPr>
            <a:spLocks noGrp="1"/>
          </p:cNvSpPr>
          <p:nvPr>
            <p:ph type="sldNum" sz="quarter" idx="12"/>
          </p:nvPr>
        </p:nvSpPr>
        <p:spPr>
          <a:xfrm>
            <a:off x="6800384" y="6220008"/>
            <a:ext cx="2133600" cy="365125"/>
          </a:xfrm>
        </p:spPr>
        <p:txBody>
          <a:bodyPr/>
          <a:lstStyle/>
          <a:p>
            <a:fld id="{B6F15528-21DE-4FAA-801E-634DDDAF4B2B}" type="slidenum">
              <a:rPr lang="en-US" sz="2800" smtClean="0"/>
              <a:pPr/>
              <a:t>37</a:t>
            </a:fld>
            <a:endParaRPr lang="en-US" sz="2800" dirty="0"/>
          </a:p>
        </p:txBody>
      </p:sp>
      <p:sp>
        <p:nvSpPr>
          <p:cNvPr id="4" name="Up Ribbon 3"/>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5" name="Group 4"/>
          <p:cNvGrpSpPr/>
          <p:nvPr/>
        </p:nvGrpSpPr>
        <p:grpSpPr>
          <a:xfrm>
            <a:off x="2121408" y="6091745"/>
            <a:ext cx="6324600" cy="766253"/>
            <a:chOff x="6947906" y="19055130"/>
            <a:chExt cx="18136742" cy="2486872"/>
          </a:xfrm>
        </p:grpSpPr>
        <p:sp>
          <p:nvSpPr>
            <p:cNvPr id="6" name="Rectangle 5">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7" name="Picture 6">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8"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9" name="Straight Connector 8"/>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0"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648889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144963"/>
          </a:xfrm>
        </p:spPr>
        <p:txBody>
          <a:bodyPr>
            <a:normAutofit/>
          </a:bodyPr>
          <a:lstStyle/>
          <a:p>
            <a:pPr algn="just"/>
            <a:r>
              <a:rPr lang="en-IN" sz="2800" dirty="0">
                <a:cs typeface="Times New Roman" pitchFamily="18" charset="0"/>
              </a:rPr>
              <a:t>T</a:t>
            </a:r>
            <a:r>
              <a:rPr lang="en-IN" sz="2800" dirty="0" smtClean="0">
                <a:cs typeface="Times New Roman" pitchFamily="18" charset="0"/>
              </a:rPr>
              <a:t>his project is about developing a system which indicates manhole and drain pipes conditions to the municipality so that they can prevent problems.</a:t>
            </a:r>
          </a:p>
          <a:p>
            <a:pPr algn="just"/>
            <a:r>
              <a:rPr lang="en-IN" sz="2800" dirty="0" smtClean="0">
                <a:cs typeface="Times New Roman" pitchFamily="18" charset="0"/>
              </a:rPr>
              <a:t>Because “Prevention is better than cure.”</a:t>
            </a:r>
            <a:endParaRPr lang="en-IN" sz="2800" dirty="0">
              <a:cs typeface="Times New Roman" pitchFamily="18" charset="0"/>
            </a:endParaRPr>
          </a:p>
        </p:txBody>
      </p:sp>
      <p:sp>
        <p:nvSpPr>
          <p:cNvPr id="2" name="Slide Number Placeholder 1"/>
          <p:cNvSpPr>
            <a:spLocks noGrp="1"/>
          </p:cNvSpPr>
          <p:nvPr>
            <p:ph type="sldNum" sz="quarter" idx="12"/>
          </p:nvPr>
        </p:nvSpPr>
        <p:spPr>
          <a:xfrm>
            <a:off x="6553200" y="6091746"/>
            <a:ext cx="2438400" cy="629729"/>
          </a:xfrm>
        </p:spPr>
        <p:txBody>
          <a:bodyPr anchor="t"/>
          <a:lstStyle/>
          <a:p>
            <a:fld id="{B6F15528-21DE-4FAA-801E-634DDDAF4B2B}" type="slidenum">
              <a:rPr lang="en-US" sz="2800" smtClean="0">
                <a:latin typeface="+mj-lt"/>
              </a:rPr>
              <a:pPr/>
              <a:t>4</a:t>
            </a:fld>
            <a:endParaRPr lang="en-US" sz="2800" dirty="0">
              <a:latin typeface="+mj-lt"/>
            </a:endParaRPr>
          </a:p>
        </p:txBody>
      </p:sp>
      <p:sp>
        <p:nvSpPr>
          <p:cNvPr id="4" name="Up Ribbon 3"/>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5" name="Group 4"/>
          <p:cNvGrpSpPr/>
          <p:nvPr/>
        </p:nvGrpSpPr>
        <p:grpSpPr>
          <a:xfrm>
            <a:off x="2121408" y="6091746"/>
            <a:ext cx="6324600" cy="647338"/>
            <a:chOff x="6947906" y="19055130"/>
            <a:chExt cx="18136742" cy="2486872"/>
          </a:xfrm>
        </p:grpSpPr>
        <p:sp>
          <p:nvSpPr>
            <p:cNvPr id="6" name="Rectangle 5">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ABSTRACT</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7" name="Picture 6">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9"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0" name="Straight Connector 9"/>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1"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4007107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IN" b="1" dirty="0" smtClean="0"/>
              <a:t>Problem</a:t>
            </a:r>
            <a:endParaRPr lang="en-IN" b="1" dirty="0"/>
          </a:p>
        </p:txBody>
      </p:sp>
      <p:sp>
        <p:nvSpPr>
          <p:cNvPr id="3" name="Content Placeholder 2"/>
          <p:cNvSpPr>
            <a:spLocks noGrp="1"/>
          </p:cNvSpPr>
          <p:nvPr>
            <p:ph idx="1"/>
          </p:nvPr>
        </p:nvSpPr>
        <p:spPr>
          <a:xfrm>
            <a:off x="304800" y="1371600"/>
            <a:ext cx="8458200" cy="4991100"/>
          </a:xfrm>
        </p:spPr>
        <p:txBody>
          <a:bodyPr>
            <a:normAutofit/>
          </a:bodyPr>
          <a:lstStyle/>
          <a:p>
            <a:pPr algn="just"/>
            <a:r>
              <a:rPr lang="en-IN" sz="2800" dirty="0" smtClean="0">
                <a:cs typeface="Times New Roman" pitchFamily="18" charset="0"/>
              </a:rPr>
              <a:t>One of the major problem on a rainy day is overflowing  of  manholes and drainages on a road.</a:t>
            </a:r>
          </a:p>
          <a:p>
            <a:pPr algn="just"/>
            <a:endParaRPr lang="en-IN" sz="2800" dirty="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62200"/>
            <a:ext cx="8229600" cy="3276600"/>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a:xfrm>
            <a:off x="6553200" y="6091746"/>
            <a:ext cx="2362200" cy="629729"/>
          </a:xfrm>
        </p:spPr>
        <p:txBody>
          <a:bodyPr/>
          <a:lstStyle/>
          <a:p>
            <a:fld id="{B6F15528-21DE-4FAA-801E-634DDDAF4B2B}" type="slidenum">
              <a:rPr lang="en-US" sz="2800" smtClean="0">
                <a:latin typeface="+mj-lt"/>
              </a:rPr>
              <a:pPr/>
              <a:t>5</a:t>
            </a:fld>
            <a:endParaRPr lang="en-US" sz="2800" dirty="0">
              <a:latin typeface="+mj-lt"/>
            </a:endParaRPr>
          </a:p>
        </p:txBody>
      </p:sp>
      <p:sp>
        <p:nvSpPr>
          <p:cNvPr id="6" name="Up Ribbon 5"/>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050" b="1" dirty="0">
                <a:solidFill>
                  <a:sysClr val="windowText" lastClr="000000"/>
                </a:solidFill>
              </a:rPr>
              <a:t>SMART  DRAINAGE MANAGEMENT  SYSTEM</a:t>
            </a:r>
          </a:p>
          <a:p>
            <a:pPr algn="ctr"/>
            <a:endParaRPr lang="en-IN" sz="1050" dirty="0"/>
          </a:p>
        </p:txBody>
      </p:sp>
      <p:grpSp>
        <p:nvGrpSpPr>
          <p:cNvPr id="7" name="Group 6"/>
          <p:cNvGrpSpPr/>
          <p:nvPr/>
        </p:nvGrpSpPr>
        <p:grpSpPr>
          <a:xfrm>
            <a:off x="2121408" y="6091745"/>
            <a:ext cx="6324600" cy="766253"/>
            <a:chOff x="6947906" y="19055130"/>
            <a:chExt cx="18136742" cy="2486872"/>
          </a:xfrm>
        </p:grpSpPr>
        <p:sp>
          <p:nvSpPr>
            <p:cNvPr id="8" name="Rectangle 7">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PROBLEM</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9" name="Picture 8">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1"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2" name="Straight Connector 11"/>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3"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371511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791200"/>
          </a:xfrm>
        </p:spPr>
        <p:txBody>
          <a:bodyPr>
            <a:normAutofit/>
          </a:bodyPr>
          <a:lstStyle/>
          <a:p>
            <a:pPr algn="just"/>
            <a:r>
              <a:rPr lang="en-IN" sz="2800" dirty="0" smtClean="0">
                <a:cs typeface="Times New Roman" pitchFamily="18" charset="0"/>
              </a:rPr>
              <a:t>Another problem in drainage system is difficulty of finding blockage in underground drainage pipes.</a:t>
            </a:r>
            <a:endParaRPr lang="en-IN" sz="2800" dirty="0">
              <a:cs typeface="Times New Roman" pitchFamily="18"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16" t="4075" r="2208" b="2907"/>
          <a:stretch/>
        </p:blipFill>
        <p:spPr bwMode="auto">
          <a:xfrm>
            <a:off x="457200" y="1752600"/>
            <a:ext cx="83058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a:xfrm>
            <a:off x="6553200" y="6019800"/>
            <a:ext cx="2362200" cy="701675"/>
          </a:xfrm>
        </p:spPr>
        <p:txBody>
          <a:bodyPr/>
          <a:lstStyle/>
          <a:p>
            <a:fld id="{B6F15528-21DE-4FAA-801E-634DDDAF4B2B}" type="slidenum">
              <a:rPr lang="en-US" sz="2800" smtClean="0">
                <a:latin typeface="+mj-lt"/>
              </a:rPr>
              <a:pPr/>
              <a:t>6</a:t>
            </a:fld>
            <a:endParaRPr lang="en-US" sz="2800" dirty="0">
              <a:latin typeface="+mj-lt"/>
            </a:endParaRPr>
          </a:p>
        </p:txBody>
      </p:sp>
      <p:sp>
        <p:nvSpPr>
          <p:cNvPr id="5" name="Up Ribbon 4"/>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6" name="Group 5"/>
          <p:cNvGrpSpPr/>
          <p:nvPr/>
        </p:nvGrpSpPr>
        <p:grpSpPr>
          <a:xfrm>
            <a:off x="2121408" y="6091745"/>
            <a:ext cx="6324600" cy="766253"/>
            <a:chOff x="6947906" y="19055130"/>
            <a:chExt cx="18136742" cy="2486872"/>
          </a:xfrm>
        </p:grpSpPr>
        <p:sp>
          <p:nvSpPr>
            <p:cNvPr id="7" name="Rectangle 6">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PROBLEM</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8" name="Picture 7">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775442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lstStyle/>
          <a:p>
            <a:pPr algn="just"/>
            <a:r>
              <a:rPr lang="en-IN" sz="2800" dirty="0" smtClean="0">
                <a:cs typeface="Times New Roman" pitchFamily="18" charset="0"/>
              </a:rPr>
              <a:t>Most of time drainage management team of municipality detects the problem in the drainage system when it is causes the trouble. </a:t>
            </a:r>
          </a:p>
          <a:p>
            <a:pPr algn="just"/>
            <a:r>
              <a:rPr lang="en-IN" sz="2800" dirty="0" smtClean="0">
                <a:cs typeface="Times New Roman" pitchFamily="18" charset="0"/>
              </a:rPr>
              <a:t>The main reason for this is manual monitoring because it’s difficult and some time it takes lots of time.</a:t>
            </a:r>
          </a:p>
          <a:p>
            <a:pPr marL="0" indent="0">
              <a:buNone/>
            </a:pPr>
            <a:endParaRPr lang="en-IN" dirty="0">
              <a:cs typeface="Times New Roman" pitchFamily="18" charset="0"/>
            </a:endParaRPr>
          </a:p>
        </p:txBody>
      </p:sp>
      <p:sp>
        <p:nvSpPr>
          <p:cNvPr id="2" name="Slide Number Placeholder 1"/>
          <p:cNvSpPr>
            <a:spLocks noGrp="1"/>
          </p:cNvSpPr>
          <p:nvPr>
            <p:ph type="sldNum" sz="quarter" idx="12"/>
          </p:nvPr>
        </p:nvSpPr>
        <p:spPr>
          <a:xfrm>
            <a:off x="6553200" y="6172200"/>
            <a:ext cx="2362200" cy="549275"/>
          </a:xfrm>
        </p:spPr>
        <p:txBody>
          <a:bodyPr/>
          <a:lstStyle/>
          <a:p>
            <a:fld id="{B6F15528-21DE-4FAA-801E-634DDDAF4B2B}" type="slidenum">
              <a:rPr lang="en-US" sz="2800" smtClean="0">
                <a:latin typeface="+mj-lt"/>
              </a:rPr>
              <a:pPr/>
              <a:t>7</a:t>
            </a:fld>
            <a:endParaRPr lang="en-US" sz="2800" dirty="0">
              <a:latin typeface="+mj-lt"/>
            </a:endParaRPr>
          </a:p>
        </p:txBody>
      </p:sp>
      <p:sp>
        <p:nvSpPr>
          <p:cNvPr id="4" name="Up Ribbon 3"/>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5" name="Group 4"/>
          <p:cNvGrpSpPr/>
          <p:nvPr/>
        </p:nvGrpSpPr>
        <p:grpSpPr>
          <a:xfrm>
            <a:off x="2121408" y="6091745"/>
            <a:ext cx="6324600" cy="766253"/>
            <a:chOff x="6947906" y="19055130"/>
            <a:chExt cx="18136742" cy="2486872"/>
          </a:xfrm>
        </p:grpSpPr>
        <p:sp>
          <p:nvSpPr>
            <p:cNvPr id="6" name="Rectangle 5">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PROBLEM</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7" name="Picture 6">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9"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0" name="Straight Connector 9"/>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1"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97178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IN" b="1" dirty="0"/>
              <a:t>S</a:t>
            </a:r>
            <a:r>
              <a:rPr lang="en-IN" b="1" dirty="0" smtClean="0"/>
              <a:t>olution</a:t>
            </a:r>
            <a:endParaRPr lang="en-IN" b="1" dirty="0"/>
          </a:p>
        </p:txBody>
      </p:sp>
      <p:sp>
        <p:nvSpPr>
          <p:cNvPr id="3" name="Content Placeholder 2"/>
          <p:cNvSpPr>
            <a:spLocks noGrp="1"/>
          </p:cNvSpPr>
          <p:nvPr>
            <p:ph idx="1"/>
          </p:nvPr>
        </p:nvSpPr>
        <p:spPr>
          <a:xfrm>
            <a:off x="457200" y="1219200"/>
            <a:ext cx="8229600" cy="5071872"/>
          </a:xfrm>
        </p:spPr>
        <p:txBody>
          <a:bodyPr>
            <a:normAutofit/>
          </a:bodyPr>
          <a:lstStyle/>
          <a:p>
            <a:pPr lvl="0"/>
            <a:r>
              <a:rPr lang="en-IN" sz="2800" dirty="0">
                <a:cs typeface="Times New Roman" pitchFamily="18" charset="0"/>
              </a:rPr>
              <a:t>The main objective of this project is to keep the city clean, safety and healthy. And replace </a:t>
            </a:r>
            <a:r>
              <a:rPr lang="en-IN" sz="2800" dirty="0" smtClean="0">
                <a:cs typeface="Times New Roman" pitchFamily="18" charset="0"/>
              </a:rPr>
              <a:t>the manual </a:t>
            </a:r>
            <a:r>
              <a:rPr lang="en-IN" sz="2800" dirty="0">
                <a:cs typeface="Times New Roman" pitchFamily="18" charset="0"/>
              </a:rPr>
              <a:t>work of drainage </a:t>
            </a:r>
            <a:r>
              <a:rPr lang="en-IN" sz="2800" dirty="0" smtClean="0">
                <a:cs typeface="Times New Roman" pitchFamily="18" charset="0"/>
              </a:rPr>
              <a:t>monitoring.</a:t>
            </a:r>
          </a:p>
          <a:p>
            <a:r>
              <a:rPr lang="en-IN" sz="2800" dirty="0">
                <a:cs typeface="Times New Roman" pitchFamily="18" charset="0"/>
              </a:rPr>
              <a:t>IoT can provide best solution for sewage monitoring problem.</a:t>
            </a:r>
          </a:p>
          <a:p>
            <a:r>
              <a:rPr lang="en-IN" sz="2800" dirty="0">
                <a:solidFill>
                  <a:srgbClr val="FF0000"/>
                </a:solidFill>
                <a:cs typeface="Times New Roman" pitchFamily="18" charset="0"/>
              </a:rPr>
              <a:t>Predictive drainage clogging </a:t>
            </a:r>
            <a:r>
              <a:rPr lang="en-IN" sz="2800" dirty="0" smtClean="0">
                <a:solidFill>
                  <a:srgbClr val="FF0000"/>
                </a:solidFill>
                <a:cs typeface="Times New Roman" pitchFamily="18" charset="0"/>
              </a:rPr>
              <a:t>system </a:t>
            </a:r>
            <a:r>
              <a:rPr lang="en-IN" sz="2800" dirty="0" smtClean="0">
                <a:cs typeface="Times New Roman" pitchFamily="18" charset="0"/>
              </a:rPr>
              <a:t>: </a:t>
            </a:r>
            <a:r>
              <a:rPr lang="en-IN" sz="2800" dirty="0">
                <a:cs typeface="Times New Roman" pitchFamily="18" charset="0"/>
              </a:rPr>
              <a:t>The intelligence of sensors and predictive system identifies the drain </a:t>
            </a:r>
            <a:r>
              <a:rPr lang="en-IN" sz="2800" dirty="0" smtClean="0">
                <a:cs typeface="Times New Roman" pitchFamily="18" charset="0"/>
              </a:rPr>
              <a:t>is clogged and also gives us information of level of manhole filled so, action can be taken by authorities.</a:t>
            </a:r>
            <a:endParaRPr lang="en-IN" sz="2800" dirty="0">
              <a:cs typeface="Times New Roman" pitchFamily="18" charset="0"/>
            </a:endParaRPr>
          </a:p>
        </p:txBody>
      </p:sp>
      <p:sp>
        <p:nvSpPr>
          <p:cNvPr id="4" name="Slide Number Placeholder 3"/>
          <p:cNvSpPr>
            <a:spLocks noGrp="1"/>
          </p:cNvSpPr>
          <p:nvPr>
            <p:ph type="sldNum" sz="quarter" idx="12"/>
          </p:nvPr>
        </p:nvSpPr>
        <p:spPr>
          <a:xfrm>
            <a:off x="6553200" y="6091746"/>
            <a:ext cx="2286000" cy="629729"/>
          </a:xfrm>
        </p:spPr>
        <p:txBody>
          <a:bodyPr/>
          <a:lstStyle/>
          <a:p>
            <a:fld id="{B6F15528-21DE-4FAA-801E-634DDDAF4B2B}" type="slidenum">
              <a:rPr lang="en-US" sz="2800" smtClean="0">
                <a:latin typeface="+mj-lt"/>
              </a:rPr>
              <a:pPr/>
              <a:t>8</a:t>
            </a:fld>
            <a:endParaRPr lang="en-US" sz="2800" dirty="0">
              <a:latin typeface="+mj-lt"/>
            </a:endParaRPr>
          </a:p>
        </p:txBody>
      </p:sp>
      <p:sp>
        <p:nvSpPr>
          <p:cNvPr id="5" name="Up Ribbon 4"/>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6" name="Group 5"/>
          <p:cNvGrpSpPr/>
          <p:nvPr/>
        </p:nvGrpSpPr>
        <p:grpSpPr>
          <a:xfrm>
            <a:off x="2121408" y="6019800"/>
            <a:ext cx="6324600" cy="766253"/>
            <a:chOff x="6947906" y="19055130"/>
            <a:chExt cx="18136742" cy="2486872"/>
          </a:xfrm>
        </p:grpSpPr>
        <p:sp>
          <p:nvSpPr>
            <p:cNvPr id="7" name="Rectangle 6">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SOLUTION</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8" name="Picture 7">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10"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1" name="Straight Connector 10"/>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2"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6926224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pPr lvl="0" algn="just"/>
            <a:r>
              <a:rPr lang="en-IN" sz="2800" dirty="0">
                <a:solidFill>
                  <a:srgbClr val="FF0000"/>
                </a:solidFill>
              </a:rPr>
              <a:t>Completely connected</a:t>
            </a:r>
            <a:r>
              <a:rPr lang="en-IN" sz="2800" dirty="0"/>
              <a:t>: The sensors are communicated through Wi-Fi communication modules to share information</a:t>
            </a:r>
            <a:r>
              <a:rPr lang="en-IN" sz="2800" dirty="0" smtClean="0"/>
              <a:t>.</a:t>
            </a:r>
          </a:p>
          <a:p>
            <a:pPr lvl="0" algn="just"/>
            <a:r>
              <a:rPr lang="en-IN" sz="2800" dirty="0" smtClean="0"/>
              <a:t>This information can be viewed by authorized users at any time and any place in the internet.</a:t>
            </a:r>
          </a:p>
          <a:p>
            <a:pPr marL="0" lvl="0" indent="0" algn="just">
              <a:buNone/>
            </a:pPr>
            <a:endParaRPr lang="en-IN" dirty="0"/>
          </a:p>
        </p:txBody>
      </p:sp>
      <p:sp>
        <p:nvSpPr>
          <p:cNvPr id="2" name="Slide Number Placeholder 1"/>
          <p:cNvSpPr>
            <a:spLocks noGrp="1"/>
          </p:cNvSpPr>
          <p:nvPr>
            <p:ph type="sldNum" sz="quarter" idx="12"/>
          </p:nvPr>
        </p:nvSpPr>
        <p:spPr>
          <a:xfrm>
            <a:off x="6553200" y="6091746"/>
            <a:ext cx="2286000" cy="629729"/>
          </a:xfrm>
        </p:spPr>
        <p:txBody>
          <a:bodyPr/>
          <a:lstStyle/>
          <a:p>
            <a:fld id="{B6F15528-21DE-4FAA-801E-634DDDAF4B2B}" type="slidenum">
              <a:rPr lang="en-US" sz="2800" smtClean="0">
                <a:latin typeface="+mj-lt"/>
              </a:rPr>
              <a:pPr/>
              <a:t>9</a:t>
            </a:fld>
            <a:endParaRPr lang="en-US" sz="2800" dirty="0">
              <a:latin typeface="+mj-lt"/>
            </a:endParaRPr>
          </a:p>
        </p:txBody>
      </p:sp>
      <p:sp>
        <p:nvSpPr>
          <p:cNvPr id="4" name="Up Ribbon 3"/>
          <p:cNvSpPr/>
          <p:nvPr/>
        </p:nvSpPr>
        <p:spPr>
          <a:xfrm>
            <a:off x="0" y="6091746"/>
            <a:ext cx="2514600" cy="766253"/>
          </a:xfrm>
          <a:prstGeom prst="ribbon2">
            <a:avLst/>
          </a:prstGeom>
          <a:solidFill>
            <a:schemeClr val="bg1">
              <a:lumMod val="8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ysClr val="windowText" lastClr="000000"/>
                </a:solidFill>
              </a:rPr>
              <a:t>SMART  DRAINAGE MANAGEMENT  SYSTEM</a:t>
            </a:r>
          </a:p>
          <a:p>
            <a:pPr algn="ctr"/>
            <a:endParaRPr lang="en-IN" sz="1050" dirty="0"/>
          </a:p>
        </p:txBody>
      </p:sp>
      <p:grpSp>
        <p:nvGrpSpPr>
          <p:cNvPr id="5" name="Group 4"/>
          <p:cNvGrpSpPr/>
          <p:nvPr/>
        </p:nvGrpSpPr>
        <p:grpSpPr>
          <a:xfrm>
            <a:off x="2121408" y="6091745"/>
            <a:ext cx="6324600" cy="766253"/>
            <a:chOff x="6947906" y="19055130"/>
            <a:chExt cx="18136742" cy="2486872"/>
          </a:xfrm>
        </p:grpSpPr>
        <p:sp>
          <p:nvSpPr>
            <p:cNvPr id="6" name="Rectangle 5">
              <a:extLst>
                <a:ext uri="{FF2B5EF4-FFF2-40B4-BE49-F238E27FC236}">
                  <a16:creationId xmlns:a16="http://schemas.microsoft.com/office/drawing/2014/main" xmlns="" xmlns:lc="http://schemas.openxmlformats.org/drawingml/2006/lockedCanvas" id="{14C6B40C-E23E-40E7-8D0B-CF173B904B29}"/>
                </a:ext>
              </a:extLst>
            </p:cNvPr>
            <p:cNvSpPr/>
            <p:nvPr/>
          </p:nvSpPr>
          <p:spPr>
            <a:xfrm>
              <a:off x="6947906" y="19642239"/>
              <a:ext cx="5043879" cy="1800000"/>
            </a:xfrm>
            <a:prstGeom prst="rect">
              <a:avLst/>
            </a:prstGeom>
            <a:noFill/>
            <a:ln w="6350" cap="flat" cmpd="sng" algn="ctr">
              <a:noFill/>
              <a:prstDash val="solid"/>
              <a:miter lim="800000"/>
            </a:ln>
            <a:effectLst>
              <a:softEdge rad="31750"/>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w="18415" cmpd="sng">
                    <a:solidFill>
                      <a:sysClr val="windowText" lastClr="000000"/>
                    </a:solidFill>
                    <a:prstDash val="solid"/>
                  </a:ln>
                  <a:solidFill>
                    <a:sysClr val="windowText" lastClr="000000"/>
                  </a:solidFill>
                  <a:uLnTx/>
                  <a:uFillTx/>
                  <a:latin typeface="+mj-lt"/>
                  <a:ea typeface="Cambria Math" pitchFamily="18" charset="0"/>
                </a:rPr>
                <a:t>SOLUTION</a:t>
              </a:r>
              <a:endParaRPr kumimoji="0" lang="en-US" sz="1000" b="0" i="0" u="none" strike="noStrike" kern="1200" cap="none" spc="0" normalizeH="0" baseline="0" noProof="0" dirty="0">
                <a:ln w="18415" cmpd="sng">
                  <a:solidFill>
                    <a:sysClr val="windowText" lastClr="000000"/>
                  </a:solidFill>
                  <a:prstDash val="solid"/>
                </a:ln>
                <a:solidFill>
                  <a:sysClr val="windowText" lastClr="000000"/>
                </a:solidFill>
                <a:uLnTx/>
                <a:uFillTx/>
                <a:latin typeface="+mj-lt"/>
                <a:ea typeface="Cambria Math" pitchFamily="18" charset="0"/>
              </a:endParaRPr>
            </a:p>
          </p:txBody>
        </p:sp>
        <p:pic>
          <p:nvPicPr>
            <p:cNvPr id="7" name="Picture 6">
              <a:extLst>
                <a:ext uri="{FF2B5EF4-FFF2-40B4-BE49-F238E27FC236}">
                  <a16:creationId xmlns="" xmlns:a16="http://schemas.microsoft.com/office/drawing/2014/main" xmlns:lc="http://schemas.openxmlformats.org/drawingml/2006/lockedCanvas" id="{803E45FF-EA31-4A25-A23E-35887F5F7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2048" y="19055130"/>
              <a:ext cx="1982600" cy="2039512"/>
            </a:xfrm>
            <a:prstGeom prst="rect">
              <a:avLst/>
            </a:prstGeom>
          </p:spPr>
        </p:pic>
        <p:sp>
          <p:nvSpPr>
            <p:cNvPr id="9" name="TextBox 97"/>
            <p:cNvSpPr txBox="1"/>
            <p:nvPr/>
          </p:nvSpPr>
          <p:spPr>
            <a:xfrm>
              <a:off x="12592441" y="20819408"/>
              <a:ext cx="10832343" cy="72259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smtClean="0">
                  <a:ln>
                    <a:noFill/>
                  </a:ln>
                  <a:solidFill>
                    <a:sysClr val="windowText" lastClr="000000"/>
                  </a:solidFill>
                  <a:effectLst/>
                  <a:uLnTx/>
                  <a:uFillTx/>
                </a:rPr>
                <a:t>DEPARTMENT OF </a:t>
              </a:r>
              <a:r>
                <a:rPr lang="en-IN" sz="1000" b="1" noProof="0" dirty="0" smtClean="0">
                  <a:solidFill>
                    <a:sysClr val="windowText" lastClr="000000"/>
                  </a:solidFill>
                </a:rPr>
                <a:t>INFORMATION TECHNOLOGY </a:t>
              </a:r>
              <a:endParaRPr kumimoji="0" lang="en-US" sz="1000" b="1" i="0" u="none" strike="noStrike" kern="1200" cap="none" spc="0" normalizeH="0" baseline="0" noProof="0" dirty="0">
                <a:ln>
                  <a:noFill/>
                </a:ln>
                <a:solidFill>
                  <a:sysClr val="windowText" lastClr="000000"/>
                </a:solidFill>
                <a:effectLst/>
                <a:uLnTx/>
                <a:uFillTx/>
              </a:endParaRPr>
            </a:p>
          </p:txBody>
        </p:sp>
        <p:cxnSp>
          <p:nvCxnSpPr>
            <p:cNvPr id="10" name="Straight Connector 9"/>
            <p:cNvCxnSpPr/>
            <p:nvPr/>
          </p:nvCxnSpPr>
          <p:spPr>
            <a:xfrm flipH="1">
              <a:off x="11991785" y="20735366"/>
              <a:ext cx="11110263" cy="0"/>
            </a:xfrm>
            <a:prstGeom prst="line">
              <a:avLst/>
            </a:prstGeom>
            <a:noFill/>
            <a:ln w="19050" cap="flat" cmpd="sng" algn="ctr">
              <a:solidFill>
                <a:sysClr val="windowText" lastClr="000000"/>
              </a:solidFill>
              <a:prstDash val="solid"/>
              <a:miter lim="800000"/>
            </a:ln>
            <a:effectLst/>
          </p:spPr>
        </p:cxnSp>
      </p:grpSp>
      <p:sp>
        <p:nvSpPr>
          <p:cNvPr id="11" name="TextBox 92"/>
          <p:cNvSpPr txBox="1"/>
          <p:nvPr/>
        </p:nvSpPr>
        <p:spPr>
          <a:xfrm>
            <a:off x="4267200" y="6139844"/>
            <a:ext cx="2971800" cy="400110"/>
          </a:xfrm>
          <a:prstGeom prst="rect">
            <a:avLst/>
          </a:prstGeom>
          <a:noFill/>
        </p:spPr>
        <p:txBody>
          <a:bodyPr wrap="square" numCol="3"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dirty="0" smtClean="0">
                <a:solidFill>
                  <a:sysClr val="windowText" lastClr="000000"/>
                </a:solidFill>
              </a:rPr>
              <a:t>Batch -12 16HP1A1224     16HP1A1215 16HP1A1213</a:t>
            </a:r>
            <a:endParaRPr kumimoji="0" lang="en-IN" sz="1000" b="1" i="0" u="none" strike="noStrike" kern="120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807279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950</TotalTime>
  <Words>1486</Words>
  <Application>Microsoft Office PowerPoint</Application>
  <PresentationFormat>On-screen Show (4:3)</PresentationFormat>
  <Paragraphs>309</Paragraphs>
  <Slides>37</Slides>
  <Notes>2</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Andhra Loyola Institute of Engineering and Technology (Affiliated to  JNTUK, Kakinada)</vt:lpstr>
      <vt:lpstr>Contents</vt:lpstr>
      <vt:lpstr>Abstract</vt:lpstr>
      <vt:lpstr>PowerPoint Presentation</vt:lpstr>
      <vt:lpstr>Problem</vt:lpstr>
      <vt:lpstr>PowerPoint Presentation</vt:lpstr>
      <vt:lpstr>PowerPoint Presentation</vt:lpstr>
      <vt:lpstr>Solution</vt:lpstr>
      <vt:lpstr>PowerPoint Presentation</vt:lpstr>
      <vt:lpstr>Literature survey</vt:lpstr>
      <vt:lpstr>PowerPoint Presentation</vt:lpstr>
      <vt:lpstr>Proposed system</vt:lpstr>
      <vt:lpstr>PowerPoint Presentation</vt:lpstr>
      <vt:lpstr>Hardware used</vt:lpstr>
      <vt:lpstr>Software </vt:lpstr>
      <vt:lpstr>Block Diagram</vt:lpstr>
      <vt:lpstr>Circuit diagram of the setup</vt:lpstr>
      <vt:lpstr>Flow diagram</vt:lpstr>
      <vt:lpstr>Modeling</vt:lpstr>
      <vt:lpstr>PowerPoint Presentation</vt:lpstr>
      <vt:lpstr>PowerPoint Presentation</vt:lpstr>
      <vt:lpstr>PowerPoint Presentation</vt:lpstr>
      <vt:lpstr>PowerPoint Presentation</vt:lpstr>
      <vt:lpstr>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vt:lpstr>
      <vt:lpstr>Conclusion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Andhra Loyola Institute of Engineering and Technology</dc:title>
  <dc:creator>Sonika</dc:creator>
  <cp:lastModifiedBy>DELL</cp:lastModifiedBy>
  <cp:revision>59</cp:revision>
  <dcterms:created xsi:type="dcterms:W3CDTF">2006-08-16T00:00:00Z</dcterms:created>
  <dcterms:modified xsi:type="dcterms:W3CDTF">2020-09-24T05:32:56Z</dcterms:modified>
</cp:coreProperties>
</file>